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505" r:id="rId2"/>
    <p:sldId id="506" r:id="rId3"/>
    <p:sldId id="435" r:id="rId4"/>
    <p:sldId id="756" r:id="rId5"/>
    <p:sldId id="757" r:id="rId6"/>
    <p:sldId id="758" r:id="rId7"/>
    <p:sldId id="1022" r:id="rId8"/>
    <p:sldId id="759" r:id="rId9"/>
    <p:sldId id="760" r:id="rId10"/>
    <p:sldId id="437" r:id="rId11"/>
    <p:sldId id="761" r:id="rId12"/>
    <p:sldId id="469" r:id="rId13"/>
    <p:sldId id="507" r:id="rId14"/>
    <p:sldId id="512" r:id="rId15"/>
    <p:sldId id="762" r:id="rId16"/>
    <p:sldId id="455" r:id="rId17"/>
    <p:sldId id="508" r:id="rId18"/>
    <p:sldId id="509" r:id="rId19"/>
    <p:sldId id="516" r:id="rId20"/>
    <p:sldId id="523" r:id="rId21"/>
    <p:sldId id="1044" r:id="rId22"/>
    <p:sldId id="524" r:id="rId23"/>
    <p:sldId id="527" r:id="rId24"/>
    <p:sldId id="1140" r:id="rId25"/>
    <p:sldId id="525" r:id="rId26"/>
    <p:sldId id="1045" r:id="rId27"/>
    <p:sldId id="526" r:id="rId28"/>
    <p:sldId id="532" r:id="rId29"/>
    <p:sldId id="533" r:id="rId30"/>
    <p:sldId id="1046" r:id="rId31"/>
    <p:sldId id="1047" r:id="rId32"/>
    <p:sldId id="534" r:id="rId33"/>
    <p:sldId id="510" r:id="rId34"/>
    <p:sldId id="1145" r:id="rId35"/>
    <p:sldId id="511" r:id="rId36"/>
    <p:sldId id="1144" r:id="rId37"/>
    <p:sldId id="1147" r:id="rId38"/>
    <p:sldId id="535" r:id="rId39"/>
    <p:sldId id="1048" r:id="rId40"/>
    <p:sldId id="1049" r:id="rId41"/>
    <p:sldId id="514" r:id="rId42"/>
    <p:sldId id="1066" r:id="rId43"/>
    <p:sldId id="515" r:id="rId44"/>
    <p:sldId id="517" r:id="rId45"/>
    <p:sldId id="1054" r:id="rId46"/>
    <p:sldId id="1055" r:id="rId47"/>
    <p:sldId id="1056" r:id="rId48"/>
    <p:sldId id="1057" r:id="rId49"/>
    <p:sldId id="1058" r:id="rId50"/>
    <p:sldId id="1059" r:id="rId51"/>
    <p:sldId id="1060" r:id="rId52"/>
    <p:sldId id="1061" r:id="rId53"/>
    <p:sldId id="1062" r:id="rId54"/>
    <p:sldId id="1063" r:id="rId55"/>
    <p:sldId id="1064" r:id="rId56"/>
    <p:sldId id="1065" r:id="rId57"/>
    <p:sldId id="536" r:id="rId58"/>
    <p:sldId id="538" r:id="rId59"/>
    <p:sldId id="1051" r:id="rId60"/>
    <p:sldId id="539" r:id="rId61"/>
    <p:sldId id="540" r:id="rId62"/>
    <p:sldId id="537" r:id="rId63"/>
    <p:sldId id="541" r:id="rId64"/>
    <p:sldId id="542" r:id="rId65"/>
    <p:sldId id="543" r:id="rId66"/>
    <p:sldId id="544" r:id="rId67"/>
    <p:sldId id="1050" r:id="rId68"/>
    <p:sldId id="1072" r:id="rId69"/>
    <p:sldId id="1073"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7" d="100"/>
          <a:sy n="107" d="100"/>
        </p:scale>
        <p:origin x="67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8B1ADC-7EAA-464D-A0D4-9811CE8EC701}"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329B4B53-6FA8-417D-84FA-4CF3D2D6EBEE}">
      <dgm:prSet phldrT="[Text]" custT="1"/>
      <dgm:spPr/>
      <dgm:t>
        <a:bodyPr/>
        <a:lstStyle/>
        <a:p>
          <a:r>
            <a:rPr lang="en-US" sz="1800"/>
            <a:t>Project scope</a:t>
          </a:r>
        </a:p>
      </dgm:t>
    </dgm:pt>
    <dgm:pt modelId="{F054914D-8F7C-4AFF-9572-1A5D2CAE2813}" type="parTrans" cxnId="{1679E79F-6BEC-41AC-9088-D43EC598610C}">
      <dgm:prSet/>
      <dgm:spPr/>
      <dgm:t>
        <a:bodyPr/>
        <a:lstStyle/>
        <a:p>
          <a:endParaRPr lang="en-US" sz="1800"/>
        </a:p>
      </dgm:t>
    </dgm:pt>
    <dgm:pt modelId="{B553546B-BB43-42A1-89CC-76AB504CD4BB}" type="sibTrans" cxnId="{1679E79F-6BEC-41AC-9088-D43EC598610C}">
      <dgm:prSet/>
      <dgm:spPr/>
      <dgm:t>
        <a:bodyPr/>
        <a:lstStyle/>
        <a:p>
          <a:endParaRPr lang="en-US" sz="1800"/>
        </a:p>
      </dgm:t>
    </dgm:pt>
    <dgm:pt modelId="{A45C1452-4D84-4AB8-BC7C-4A49B034BA0D}">
      <dgm:prSet phldrT="[Text]" custT="1"/>
      <dgm:spPr/>
      <dgm:t>
        <a:bodyPr/>
        <a:lstStyle/>
        <a:p>
          <a:r>
            <a:rPr lang="en-US" sz="1800"/>
            <a:t>Contract requirements</a:t>
          </a:r>
        </a:p>
      </dgm:t>
    </dgm:pt>
    <dgm:pt modelId="{071C19A7-9F8B-4309-98DD-25D196055747}" type="parTrans" cxnId="{67E34DAB-36F6-44C4-B771-00C7CD4CE361}">
      <dgm:prSet/>
      <dgm:spPr/>
      <dgm:t>
        <a:bodyPr/>
        <a:lstStyle/>
        <a:p>
          <a:endParaRPr lang="en-US" sz="1800"/>
        </a:p>
      </dgm:t>
    </dgm:pt>
    <dgm:pt modelId="{9C6BB219-8BFE-4C77-AD8F-22A97EA0F176}" type="sibTrans" cxnId="{67E34DAB-36F6-44C4-B771-00C7CD4CE361}">
      <dgm:prSet/>
      <dgm:spPr/>
      <dgm:t>
        <a:bodyPr/>
        <a:lstStyle/>
        <a:p>
          <a:endParaRPr lang="en-US" sz="1800"/>
        </a:p>
      </dgm:t>
    </dgm:pt>
    <dgm:pt modelId="{76F1097C-110C-40BA-AC9C-1AB742917A88}">
      <dgm:prSet phldrT="[Text]" custT="1"/>
      <dgm:spPr/>
      <dgm:t>
        <a:bodyPr/>
        <a:lstStyle/>
        <a:p>
          <a:r>
            <a:rPr lang="en-US" sz="1800"/>
            <a:t>Schedules</a:t>
          </a:r>
        </a:p>
      </dgm:t>
    </dgm:pt>
    <dgm:pt modelId="{62F6B9DA-F4F4-4247-B2E5-CEF81E6088A3}" type="parTrans" cxnId="{765D983B-53AB-4965-B8A6-0196620348BD}">
      <dgm:prSet/>
      <dgm:spPr/>
      <dgm:t>
        <a:bodyPr/>
        <a:lstStyle/>
        <a:p>
          <a:endParaRPr lang="en-US" sz="1800"/>
        </a:p>
      </dgm:t>
    </dgm:pt>
    <dgm:pt modelId="{606387B4-0BBC-4A8B-A82C-D3E0C8CEFD4F}" type="sibTrans" cxnId="{765D983B-53AB-4965-B8A6-0196620348BD}">
      <dgm:prSet/>
      <dgm:spPr/>
      <dgm:t>
        <a:bodyPr/>
        <a:lstStyle/>
        <a:p>
          <a:endParaRPr lang="en-US" sz="1800"/>
        </a:p>
      </dgm:t>
    </dgm:pt>
    <dgm:pt modelId="{5B2F05C4-33C4-4F69-A482-06E445EEDF2C}">
      <dgm:prSet phldrT="[Text]" custT="1"/>
      <dgm:spPr/>
      <dgm:t>
        <a:bodyPr/>
        <a:lstStyle/>
        <a:p>
          <a:r>
            <a:rPr lang="en-US" sz="1800"/>
            <a:t>Personnel</a:t>
          </a:r>
        </a:p>
      </dgm:t>
    </dgm:pt>
    <dgm:pt modelId="{202FB7A4-2BE0-4EA3-87FD-0B6A2470259B}" type="parTrans" cxnId="{C9555313-6796-4ACD-B504-C90E758C8B9A}">
      <dgm:prSet/>
      <dgm:spPr/>
      <dgm:t>
        <a:bodyPr/>
        <a:lstStyle/>
        <a:p>
          <a:endParaRPr lang="en-US" sz="1800"/>
        </a:p>
      </dgm:t>
    </dgm:pt>
    <dgm:pt modelId="{7E7A1395-C465-4668-A8B3-7AAEFD30F490}" type="sibTrans" cxnId="{C9555313-6796-4ACD-B504-C90E758C8B9A}">
      <dgm:prSet/>
      <dgm:spPr/>
      <dgm:t>
        <a:bodyPr/>
        <a:lstStyle/>
        <a:p>
          <a:endParaRPr lang="en-US" sz="1800"/>
        </a:p>
      </dgm:t>
    </dgm:pt>
    <dgm:pt modelId="{699063D3-6090-4B3A-BF45-BE4B2E439F44}">
      <dgm:prSet phldrT="[Text]" custT="1"/>
      <dgm:spPr/>
      <dgm:t>
        <a:bodyPr/>
        <a:lstStyle/>
        <a:p>
          <a:r>
            <a:rPr lang="en-US" sz="1800"/>
            <a:t>Objective</a:t>
          </a:r>
        </a:p>
      </dgm:t>
    </dgm:pt>
    <dgm:pt modelId="{4546E830-E4C4-446F-BD54-C3D45DCFFFB9}" type="parTrans" cxnId="{9BA801C5-CFA5-4775-AC1E-C8BE091E727A}">
      <dgm:prSet/>
      <dgm:spPr/>
      <dgm:t>
        <a:bodyPr/>
        <a:lstStyle/>
        <a:p>
          <a:endParaRPr lang="en-US" sz="1800"/>
        </a:p>
      </dgm:t>
    </dgm:pt>
    <dgm:pt modelId="{B0681BD2-BEDB-4556-93DA-E894051650C9}" type="sibTrans" cxnId="{9BA801C5-CFA5-4775-AC1E-C8BE091E727A}">
      <dgm:prSet/>
      <dgm:spPr/>
      <dgm:t>
        <a:bodyPr/>
        <a:lstStyle/>
        <a:p>
          <a:endParaRPr lang="en-US" sz="1800"/>
        </a:p>
      </dgm:t>
    </dgm:pt>
    <dgm:pt modelId="{6E0E29EF-9F77-4FA5-BC43-7191DAD1E7BB}">
      <dgm:prSet custT="1"/>
      <dgm:spPr/>
      <dgm:t>
        <a:bodyPr/>
        <a:lstStyle/>
        <a:p>
          <a:r>
            <a:rPr lang="en-US" sz="1800"/>
            <a:t>Resources</a:t>
          </a:r>
        </a:p>
      </dgm:t>
    </dgm:pt>
    <dgm:pt modelId="{C5C1AA56-3DCC-42E3-BC02-FE1B44F1A8E2}" type="parTrans" cxnId="{96F10A10-80FE-4D88-AAA3-EFD4FC713DF9}">
      <dgm:prSet/>
      <dgm:spPr/>
      <dgm:t>
        <a:bodyPr/>
        <a:lstStyle/>
        <a:p>
          <a:endParaRPr lang="en-US" sz="1800"/>
        </a:p>
      </dgm:t>
    </dgm:pt>
    <dgm:pt modelId="{533AABD5-7B67-4836-BA40-C35609C28E38}" type="sibTrans" cxnId="{96F10A10-80FE-4D88-AAA3-EFD4FC713DF9}">
      <dgm:prSet/>
      <dgm:spPr/>
      <dgm:t>
        <a:bodyPr/>
        <a:lstStyle/>
        <a:p>
          <a:endParaRPr lang="en-US" sz="1800"/>
        </a:p>
      </dgm:t>
    </dgm:pt>
    <dgm:pt modelId="{FF391B07-03CB-4A71-A5B0-3091BD8D54DB}">
      <dgm:prSet custT="1"/>
      <dgm:spPr/>
      <dgm:t>
        <a:bodyPr/>
        <a:lstStyle/>
        <a:p>
          <a:r>
            <a:rPr lang="en-US" sz="1800"/>
            <a:t>Control</a:t>
          </a:r>
        </a:p>
      </dgm:t>
    </dgm:pt>
    <dgm:pt modelId="{1657E95B-C83B-44E9-8853-A5C49AC3DB36}" type="parTrans" cxnId="{876C24E3-E8D3-45BF-B6B3-EF82EBC9DF69}">
      <dgm:prSet/>
      <dgm:spPr/>
      <dgm:t>
        <a:bodyPr/>
        <a:lstStyle/>
        <a:p>
          <a:endParaRPr lang="en-US" sz="1800"/>
        </a:p>
      </dgm:t>
    </dgm:pt>
    <dgm:pt modelId="{0A7E6F06-47BF-4C96-81ED-21F2C506AC3A}" type="sibTrans" cxnId="{876C24E3-E8D3-45BF-B6B3-EF82EBC9DF69}">
      <dgm:prSet/>
      <dgm:spPr/>
      <dgm:t>
        <a:bodyPr/>
        <a:lstStyle/>
        <a:p>
          <a:endParaRPr lang="en-US" sz="1800"/>
        </a:p>
      </dgm:t>
    </dgm:pt>
    <dgm:pt modelId="{9267175F-A875-4C7E-B732-36BB89819592}">
      <dgm:prSet custT="1"/>
      <dgm:spPr/>
      <dgm:t>
        <a:bodyPr/>
        <a:lstStyle/>
        <a:p>
          <a:r>
            <a:rPr lang="en-US" sz="1800"/>
            <a:t>Risk and problem analysis</a:t>
          </a:r>
        </a:p>
      </dgm:t>
    </dgm:pt>
    <dgm:pt modelId="{CB7B7616-B144-42CE-81B2-08B8CBE62F67}" type="parTrans" cxnId="{3AF5039F-1F05-494D-AFC9-5CFAC248A9C8}">
      <dgm:prSet/>
      <dgm:spPr/>
      <dgm:t>
        <a:bodyPr/>
        <a:lstStyle/>
        <a:p>
          <a:endParaRPr lang="en-US" sz="1800"/>
        </a:p>
      </dgm:t>
    </dgm:pt>
    <dgm:pt modelId="{5A7E7197-8E0A-4B68-94D4-4FF265BBF540}" type="sibTrans" cxnId="{3AF5039F-1F05-494D-AFC9-5CFAC248A9C8}">
      <dgm:prSet/>
      <dgm:spPr/>
      <dgm:t>
        <a:bodyPr/>
        <a:lstStyle/>
        <a:p>
          <a:endParaRPr lang="en-US" sz="1800"/>
        </a:p>
      </dgm:t>
    </dgm:pt>
    <dgm:pt modelId="{0E3FF37C-FA44-4183-A6C1-11BD215C9D27}" type="pres">
      <dgm:prSet presAssocID="{1E8B1ADC-7EAA-464D-A0D4-9811CE8EC701}" presName="cycle" presStyleCnt="0">
        <dgm:presLayoutVars>
          <dgm:dir/>
          <dgm:resizeHandles val="exact"/>
        </dgm:presLayoutVars>
      </dgm:prSet>
      <dgm:spPr/>
    </dgm:pt>
    <dgm:pt modelId="{2C6051B5-F128-46E8-AF28-E2C93E4B8D6F}" type="pres">
      <dgm:prSet presAssocID="{329B4B53-6FA8-417D-84FA-4CF3D2D6EBEE}" presName="dummy" presStyleCnt="0"/>
      <dgm:spPr/>
    </dgm:pt>
    <dgm:pt modelId="{CB33E8EF-6E73-4264-954F-AE9454BAB395}" type="pres">
      <dgm:prSet presAssocID="{329B4B53-6FA8-417D-84FA-4CF3D2D6EBEE}" presName="node" presStyleLbl="revTx" presStyleIdx="0" presStyleCnt="8">
        <dgm:presLayoutVars>
          <dgm:bulletEnabled val="1"/>
        </dgm:presLayoutVars>
      </dgm:prSet>
      <dgm:spPr/>
    </dgm:pt>
    <dgm:pt modelId="{8BFF1B8A-B42D-40A5-A0B8-29A419812AC4}" type="pres">
      <dgm:prSet presAssocID="{B553546B-BB43-42A1-89CC-76AB504CD4BB}" presName="sibTrans" presStyleLbl="node1" presStyleIdx="0" presStyleCnt="8"/>
      <dgm:spPr/>
    </dgm:pt>
    <dgm:pt modelId="{3D57EA10-F263-4FF6-842C-69A20DC757A9}" type="pres">
      <dgm:prSet presAssocID="{A45C1452-4D84-4AB8-BC7C-4A49B034BA0D}" presName="dummy" presStyleCnt="0"/>
      <dgm:spPr/>
    </dgm:pt>
    <dgm:pt modelId="{6C6A3E43-33C2-4015-91F4-584FF8A08A36}" type="pres">
      <dgm:prSet presAssocID="{A45C1452-4D84-4AB8-BC7C-4A49B034BA0D}" presName="node" presStyleLbl="revTx" presStyleIdx="1" presStyleCnt="8" custScaleX="190002">
        <dgm:presLayoutVars>
          <dgm:bulletEnabled val="1"/>
        </dgm:presLayoutVars>
      </dgm:prSet>
      <dgm:spPr/>
    </dgm:pt>
    <dgm:pt modelId="{3DE9985A-314A-486B-BE74-63C3910F65C8}" type="pres">
      <dgm:prSet presAssocID="{9C6BB219-8BFE-4C77-AD8F-22A97EA0F176}" presName="sibTrans" presStyleLbl="node1" presStyleIdx="1" presStyleCnt="8"/>
      <dgm:spPr/>
    </dgm:pt>
    <dgm:pt modelId="{05545279-1587-46BE-877B-B74278EEADE6}" type="pres">
      <dgm:prSet presAssocID="{76F1097C-110C-40BA-AC9C-1AB742917A88}" presName="dummy" presStyleCnt="0"/>
      <dgm:spPr/>
    </dgm:pt>
    <dgm:pt modelId="{E380B638-F9DA-436A-95CC-F2D655F85C43}" type="pres">
      <dgm:prSet presAssocID="{76F1097C-110C-40BA-AC9C-1AB742917A88}" presName="node" presStyleLbl="revTx" presStyleIdx="2" presStyleCnt="8" custScaleX="149254">
        <dgm:presLayoutVars>
          <dgm:bulletEnabled val="1"/>
        </dgm:presLayoutVars>
      </dgm:prSet>
      <dgm:spPr/>
    </dgm:pt>
    <dgm:pt modelId="{53E79BB9-9829-47F1-A214-0EC3F9AB98E2}" type="pres">
      <dgm:prSet presAssocID="{606387B4-0BBC-4A8B-A82C-D3E0C8CEFD4F}" presName="sibTrans" presStyleLbl="node1" presStyleIdx="2" presStyleCnt="8"/>
      <dgm:spPr/>
    </dgm:pt>
    <dgm:pt modelId="{FA5AE21F-6721-4D9E-9DD9-812FD08646FC}" type="pres">
      <dgm:prSet presAssocID="{6E0E29EF-9F77-4FA5-BC43-7191DAD1E7BB}" presName="dummy" presStyleCnt="0"/>
      <dgm:spPr/>
    </dgm:pt>
    <dgm:pt modelId="{03CF870E-0740-4B6E-B477-6652DBF92686}" type="pres">
      <dgm:prSet presAssocID="{6E0E29EF-9F77-4FA5-BC43-7191DAD1E7BB}" presName="node" presStyleLbl="revTx" presStyleIdx="3" presStyleCnt="8" custScaleX="163831">
        <dgm:presLayoutVars>
          <dgm:bulletEnabled val="1"/>
        </dgm:presLayoutVars>
      </dgm:prSet>
      <dgm:spPr/>
    </dgm:pt>
    <dgm:pt modelId="{43E69B21-49CA-457C-86F5-6E651D06EDE2}" type="pres">
      <dgm:prSet presAssocID="{533AABD5-7B67-4836-BA40-C35609C28E38}" presName="sibTrans" presStyleLbl="node1" presStyleIdx="3" presStyleCnt="8"/>
      <dgm:spPr/>
    </dgm:pt>
    <dgm:pt modelId="{5437CCB6-0F8D-4EFE-AFFA-2CCC327DF3DB}" type="pres">
      <dgm:prSet presAssocID="{5B2F05C4-33C4-4F69-A482-06E445EEDF2C}" presName="dummy" presStyleCnt="0"/>
      <dgm:spPr/>
    </dgm:pt>
    <dgm:pt modelId="{5256DAB0-201F-4DBF-A8E2-5F122094FE87}" type="pres">
      <dgm:prSet presAssocID="{5B2F05C4-33C4-4F69-A482-06E445EEDF2C}" presName="node" presStyleLbl="revTx" presStyleIdx="4" presStyleCnt="8" custScaleX="173369">
        <dgm:presLayoutVars>
          <dgm:bulletEnabled val="1"/>
        </dgm:presLayoutVars>
      </dgm:prSet>
      <dgm:spPr/>
    </dgm:pt>
    <dgm:pt modelId="{63114F73-017D-4321-9069-816D51259E23}" type="pres">
      <dgm:prSet presAssocID="{7E7A1395-C465-4668-A8B3-7AAEFD30F490}" presName="sibTrans" presStyleLbl="node1" presStyleIdx="4" presStyleCnt="8"/>
      <dgm:spPr/>
    </dgm:pt>
    <dgm:pt modelId="{701C0C24-2975-4DB8-B090-6D5C92A5D16E}" type="pres">
      <dgm:prSet presAssocID="{FF391B07-03CB-4A71-A5B0-3091BD8D54DB}" presName="dummy" presStyleCnt="0"/>
      <dgm:spPr/>
    </dgm:pt>
    <dgm:pt modelId="{25A72190-4A53-4396-B423-87CADD0617F4}" type="pres">
      <dgm:prSet presAssocID="{FF391B07-03CB-4A71-A5B0-3091BD8D54DB}" presName="node" presStyleLbl="revTx" presStyleIdx="5" presStyleCnt="8">
        <dgm:presLayoutVars>
          <dgm:bulletEnabled val="1"/>
        </dgm:presLayoutVars>
      </dgm:prSet>
      <dgm:spPr/>
    </dgm:pt>
    <dgm:pt modelId="{AFC8090A-6278-44E4-AEA0-CA135DA768CB}" type="pres">
      <dgm:prSet presAssocID="{0A7E6F06-47BF-4C96-81ED-21F2C506AC3A}" presName="sibTrans" presStyleLbl="node1" presStyleIdx="5" presStyleCnt="8"/>
      <dgm:spPr/>
    </dgm:pt>
    <dgm:pt modelId="{5F4541C1-B153-4024-9DF4-6827775CDDEE}" type="pres">
      <dgm:prSet presAssocID="{9267175F-A875-4C7E-B732-36BB89819592}" presName="dummy" presStyleCnt="0"/>
      <dgm:spPr/>
    </dgm:pt>
    <dgm:pt modelId="{570BAEBA-610A-44A9-81DB-A083566FAD75}" type="pres">
      <dgm:prSet presAssocID="{9267175F-A875-4C7E-B732-36BB89819592}" presName="node" presStyleLbl="revTx" presStyleIdx="6" presStyleCnt="8" custScaleX="178677">
        <dgm:presLayoutVars>
          <dgm:bulletEnabled val="1"/>
        </dgm:presLayoutVars>
      </dgm:prSet>
      <dgm:spPr/>
    </dgm:pt>
    <dgm:pt modelId="{53F7B7F4-357E-488F-BBE3-D5EB0A8FAEB7}" type="pres">
      <dgm:prSet presAssocID="{5A7E7197-8E0A-4B68-94D4-4FF265BBF540}" presName="sibTrans" presStyleLbl="node1" presStyleIdx="6" presStyleCnt="8"/>
      <dgm:spPr/>
    </dgm:pt>
    <dgm:pt modelId="{9B761141-F30B-4C71-A8A4-F68DFF3DDD84}" type="pres">
      <dgm:prSet presAssocID="{699063D3-6090-4B3A-BF45-BE4B2E439F44}" presName="dummy" presStyleCnt="0"/>
      <dgm:spPr/>
    </dgm:pt>
    <dgm:pt modelId="{4D280896-D4DC-41D8-955E-5E06ADDDCD4D}" type="pres">
      <dgm:prSet presAssocID="{699063D3-6090-4B3A-BF45-BE4B2E439F44}" presName="node" presStyleLbl="revTx" presStyleIdx="7" presStyleCnt="8" custScaleX="146908">
        <dgm:presLayoutVars>
          <dgm:bulletEnabled val="1"/>
        </dgm:presLayoutVars>
      </dgm:prSet>
      <dgm:spPr/>
    </dgm:pt>
    <dgm:pt modelId="{28401190-C956-4560-9953-4329DD454B3D}" type="pres">
      <dgm:prSet presAssocID="{B0681BD2-BEDB-4556-93DA-E894051650C9}" presName="sibTrans" presStyleLbl="node1" presStyleIdx="7" presStyleCnt="8"/>
      <dgm:spPr/>
    </dgm:pt>
  </dgm:ptLst>
  <dgm:cxnLst>
    <dgm:cxn modelId="{8B5E810C-4050-4463-BA4E-F4214F94ABAC}" type="presOf" srcId="{9C6BB219-8BFE-4C77-AD8F-22A97EA0F176}" destId="{3DE9985A-314A-486B-BE74-63C3910F65C8}" srcOrd="0" destOrd="0" presId="urn:microsoft.com/office/officeart/2005/8/layout/cycle1"/>
    <dgm:cxn modelId="{96F10A10-80FE-4D88-AAA3-EFD4FC713DF9}" srcId="{1E8B1ADC-7EAA-464D-A0D4-9811CE8EC701}" destId="{6E0E29EF-9F77-4FA5-BC43-7191DAD1E7BB}" srcOrd="3" destOrd="0" parTransId="{C5C1AA56-3DCC-42E3-BC02-FE1B44F1A8E2}" sibTransId="{533AABD5-7B67-4836-BA40-C35609C28E38}"/>
    <dgm:cxn modelId="{C9555313-6796-4ACD-B504-C90E758C8B9A}" srcId="{1E8B1ADC-7EAA-464D-A0D4-9811CE8EC701}" destId="{5B2F05C4-33C4-4F69-A482-06E445EEDF2C}" srcOrd="4" destOrd="0" parTransId="{202FB7A4-2BE0-4EA3-87FD-0B6A2470259B}" sibTransId="{7E7A1395-C465-4668-A8B3-7AAEFD30F490}"/>
    <dgm:cxn modelId="{64073034-07B1-44FC-B121-2D2C10B29D84}" type="presOf" srcId="{0A7E6F06-47BF-4C96-81ED-21F2C506AC3A}" destId="{AFC8090A-6278-44E4-AEA0-CA135DA768CB}" srcOrd="0" destOrd="0" presId="urn:microsoft.com/office/officeart/2005/8/layout/cycle1"/>
    <dgm:cxn modelId="{305A8636-4D80-4D32-85AB-73FB2F7CFA94}" type="presOf" srcId="{B553546B-BB43-42A1-89CC-76AB504CD4BB}" destId="{8BFF1B8A-B42D-40A5-A0B8-29A419812AC4}" srcOrd="0" destOrd="0" presId="urn:microsoft.com/office/officeart/2005/8/layout/cycle1"/>
    <dgm:cxn modelId="{765D983B-53AB-4965-B8A6-0196620348BD}" srcId="{1E8B1ADC-7EAA-464D-A0D4-9811CE8EC701}" destId="{76F1097C-110C-40BA-AC9C-1AB742917A88}" srcOrd="2" destOrd="0" parTransId="{62F6B9DA-F4F4-4247-B2E5-CEF81E6088A3}" sibTransId="{606387B4-0BBC-4A8B-A82C-D3E0C8CEFD4F}"/>
    <dgm:cxn modelId="{1F4F4B44-B667-420D-A711-0FF73EFC722E}" type="presOf" srcId="{533AABD5-7B67-4836-BA40-C35609C28E38}" destId="{43E69B21-49CA-457C-86F5-6E651D06EDE2}" srcOrd="0" destOrd="0" presId="urn:microsoft.com/office/officeart/2005/8/layout/cycle1"/>
    <dgm:cxn modelId="{200C2346-2204-41DB-9070-05931563C7F4}" type="presOf" srcId="{5A7E7197-8E0A-4B68-94D4-4FF265BBF540}" destId="{53F7B7F4-357E-488F-BBE3-D5EB0A8FAEB7}" srcOrd="0" destOrd="0" presId="urn:microsoft.com/office/officeart/2005/8/layout/cycle1"/>
    <dgm:cxn modelId="{DF8C664C-3FCD-4AC5-A4D0-12EF92CD6C20}" type="presOf" srcId="{76F1097C-110C-40BA-AC9C-1AB742917A88}" destId="{E380B638-F9DA-436A-95CC-F2D655F85C43}" srcOrd="0" destOrd="0" presId="urn:microsoft.com/office/officeart/2005/8/layout/cycle1"/>
    <dgm:cxn modelId="{0E17BA4F-E79B-4B91-997E-E68C576326FC}" type="presOf" srcId="{1E8B1ADC-7EAA-464D-A0D4-9811CE8EC701}" destId="{0E3FF37C-FA44-4183-A6C1-11BD215C9D27}" srcOrd="0" destOrd="0" presId="urn:microsoft.com/office/officeart/2005/8/layout/cycle1"/>
    <dgm:cxn modelId="{3EF1BF72-AA7E-4374-8181-A2151D4A6CE9}" type="presOf" srcId="{B0681BD2-BEDB-4556-93DA-E894051650C9}" destId="{28401190-C956-4560-9953-4329DD454B3D}" srcOrd="0" destOrd="0" presId="urn:microsoft.com/office/officeart/2005/8/layout/cycle1"/>
    <dgm:cxn modelId="{58CE4B77-A13E-4A13-B255-4662C33B22CF}" type="presOf" srcId="{5B2F05C4-33C4-4F69-A482-06E445EEDF2C}" destId="{5256DAB0-201F-4DBF-A8E2-5F122094FE87}" srcOrd="0" destOrd="0" presId="urn:microsoft.com/office/officeart/2005/8/layout/cycle1"/>
    <dgm:cxn modelId="{3AF5039F-1F05-494D-AFC9-5CFAC248A9C8}" srcId="{1E8B1ADC-7EAA-464D-A0D4-9811CE8EC701}" destId="{9267175F-A875-4C7E-B732-36BB89819592}" srcOrd="6" destOrd="0" parTransId="{CB7B7616-B144-42CE-81B2-08B8CBE62F67}" sibTransId="{5A7E7197-8E0A-4B68-94D4-4FF265BBF540}"/>
    <dgm:cxn modelId="{12A1579F-9BC7-4A2E-8E3A-ECFFB31D3B46}" type="presOf" srcId="{A45C1452-4D84-4AB8-BC7C-4A49B034BA0D}" destId="{6C6A3E43-33C2-4015-91F4-584FF8A08A36}" srcOrd="0" destOrd="0" presId="urn:microsoft.com/office/officeart/2005/8/layout/cycle1"/>
    <dgm:cxn modelId="{1679E79F-6BEC-41AC-9088-D43EC598610C}" srcId="{1E8B1ADC-7EAA-464D-A0D4-9811CE8EC701}" destId="{329B4B53-6FA8-417D-84FA-4CF3D2D6EBEE}" srcOrd="0" destOrd="0" parTransId="{F054914D-8F7C-4AFF-9572-1A5D2CAE2813}" sibTransId="{B553546B-BB43-42A1-89CC-76AB504CD4BB}"/>
    <dgm:cxn modelId="{67E34DAB-36F6-44C4-B771-00C7CD4CE361}" srcId="{1E8B1ADC-7EAA-464D-A0D4-9811CE8EC701}" destId="{A45C1452-4D84-4AB8-BC7C-4A49B034BA0D}" srcOrd="1" destOrd="0" parTransId="{071C19A7-9F8B-4309-98DD-25D196055747}" sibTransId="{9C6BB219-8BFE-4C77-AD8F-22A97EA0F176}"/>
    <dgm:cxn modelId="{F881A8AF-AB03-4B58-BF1D-179D87682D22}" type="presOf" srcId="{699063D3-6090-4B3A-BF45-BE4B2E439F44}" destId="{4D280896-D4DC-41D8-955E-5E06ADDDCD4D}" srcOrd="0" destOrd="0" presId="urn:microsoft.com/office/officeart/2005/8/layout/cycle1"/>
    <dgm:cxn modelId="{D1E5BFC0-3917-43A3-9FA2-1F4056BED77A}" type="presOf" srcId="{6E0E29EF-9F77-4FA5-BC43-7191DAD1E7BB}" destId="{03CF870E-0740-4B6E-B477-6652DBF92686}" srcOrd="0" destOrd="0" presId="urn:microsoft.com/office/officeart/2005/8/layout/cycle1"/>
    <dgm:cxn modelId="{47113FC2-C100-4B4A-B0A2-D96DFDE0DE0C}" type="presOf" srcId="{7E7A1395-C465-4668-A8B3-7AAEFD30F490}" destId="{63114F73-017D-4321-9069-816D51259E23}" srcOrd="0" destOrd="0" presId="urn:microsoft.com/office/officeart/2005/8/layout/cycle1"/>
    <dgm:cxn modelId="{58C352C2-DAA1-4535-AD7D-C97F1F2472F2}" type="presOf" srcId="{329B4B53-6FA8-417D-84FA-4CF3D2D6EBEE}" destId="{CB33E8EF-6E73-4264-954F-AE9454BAB395}" srcOrd="0" destOrd="0" presId="urn:microsoft.com/office/officeart/2005/8/layout/cycle1"/>
    <dgm:cxn modelId="{C0CEB6C3-AFE1-4336-80DB-683D300E5C07}" type="presOf" srcId="{606387B4-0BBC-4A8B-A82C-D3E0C8CEFD4F}" destId="{53E79BB9-9829-47F1-A214-0EC3F9AB98E2}" srcOrd="0" destOrd="0" presId="urn:microsoft.com/office/officeart/2005/8/layout/cycle1"/>
    <dgm:cxn modelId="{9BA801C5-CFA5-4775-AC1E-C8BE091E727A}" srcId="{1E8B1ADC-7EAA-464D-A0D4-9811CE8EC701}" destId="{699063D3-6090-4B3A-BF45-BE4B2E439F44}" srcOrd="7" destOrd="0" parTransId="{4546E830-E4C4-446F-BD54-C3D45DCFFFB9}" sibTransId="{B0681BD2-BEDB-4556-93DA-E894051650C9}"/>
    <dgm:cxn modelId="{20AEA2D7-D00E-475D-BCBD-98283C7E2454}" type="presOf" srcId="{9267175F-A875-4C7E-B732-36BB89819592}" destId="{570BAEBA-610A-44A9-81DB-A083566FAD75}" srcOrd="0" destOrd="0" presId="urn:microsoft.com/office/officeart/2005/8/layout/cycle1"/>
    <dgm:cxn modelId="{876C24E3-E8D3-45BF-B6B3-EF82EBC9DF69}" srcId="{1E8B1ADC-7EAA-464D-A0D4-9811CE8EC701}" destId="{FF391B07-03CB-4A71-A5B0-3091BD8D54DB}" srcOrd="5" destOrd="0" parTransId="{1657E95B-C83B-44E9-8853-A5C49AC3DB36}" sibTransId="{0A7E6F06-47BF-4C96-81ED-21F2C506AC3A}"/>
    <dgm:cxn modelId="{C42550FA-6476-40BB-B40E-09C292D65024}" type="presOf" srcId="{FF391B07-03CB-4A71-A5B0-3091BD8D54DB}" destId="{25A72190-4A53-4396-B423-87CADD0617F4}" srcOrd="0" destOrd="0" presId="urn:microsoft.com/office/officeart/2005/8/layout/cycle1"/>
    <dgm:cxn modelId="{8F46899C-7343-477E-80CB-FDFDE66AD833}" type="presParOf" srcId="{0E3FF37C-FA44-4183-A6C1-11BD215C9D27}" destId="{2C6051B5-F128-46E8-AF28-E2C93E4B8D6F}" srcOrd="0" destOrd="0" presId="urn:microsoft.com/office/officeart/2005/8/layout/cycle1"/>
    <dgm:cxn modelId="{B40A1F3C-575F-494A-A47F-CE3C984BCA10}" type="presParOf" srcId="{0E3FF37C-FA44-4183-A6C1-11BD215C9D27}" destId="{CB33E8EF-6E73-4264-954F-AE9454BAB395}" srcOrd="1" destOrd="0" presId="urn:microsoft.com/office/officeart/2005/8/layout/cycle1"/>
    <dgm:cxn modelId="{74A5E10B-9578-428D-8ACA-61B7D9ECFCC2}" type="presParOf" srcId="{0E3FF37C-FA44-4183-A6C1-11BD215C9D27}" destId="{8BFF1B8A-B42D-40A5-A0B8-29A419812AC4}" srcOrd="2" destOrd="0" presId="urn:microsoft.com/office/officeart/2005/8/layout/cycle1"/>
    <dgm:cxn modelId="{02FE8228-9D04-4768-A1A2-84548C91EF78}" type="presParOf" srcId="{0E3FF37C-FA44-4183-A6C1-11BD215C9D27}" destId="{3D57EA10-F263-4FF6-842C-69A20DC757A9}" srcOrd="3" destOrd="0" presId="urn:microsoft.com/office/officeart/2005/8/layout/cycle1"/>
    <dgm:cxn modelId="{51623544-FB43-4DB5-9789-4FE9389E337E}" type="presParOf" srcId="{0E3FF37C-FA44-4183-A6C1-11BD215C9D27}" destId="{6C6A3E43-33C2-4015-91F4-584FF8A08A36}" srcOrd="4" destOrd="0" presId="urn:microsoft.com/office/officeart/2005/8/layout/cycle1"/>
    <dgm:cxn modelId="{EBD6C1D6-B77B-4A8A-8D2A-491D46ED49F1}" type="presParOf" srcId="{0E3FF37C-FA44-4183-A6C1-11BD215C9D27}" destId="{3DE9985A-314A-486B-BE74-63C3910F65C8}" srcOrd="5" destOrd="0" presId="urn:microsoft.com/office/officeart/2005/8/layout/cycle1"/>
    <dgm:cxn modelId="{36A6F816-70DA-4EBD-A009-FA93CA8E7895}" type="presParOf" srcId="{0E3FF37C-FA44-4183-A6C1-11BD215C9D27}" destId="{05545279-1587-46BE-877B-B74278EEADE6}" srcOrd="6" destOrd="0" presId="urn:microsoft.com/office/officeart/2005/8/layout/cycle1"/>
    <dgm:cxn modelId="{00BE642C-C0F3-4027-984C-C7BB95CEEA08}" type="presParOf" srcId="{0E3FF37C-FA44-4183-A6C1-11BD215C9D27}" destId="{E380B638-F9DA-436A-95CC-F2D655F85C43}" srcOrd="7" destOrd="0" presId="urn:microsoft.com/office/officeart/2005/8/layout/cycle1"/>
    <dgm:cxn modelId="{2A02633A-3EBB-4B65-840D-E24E7C56712F}" type="presParOf" srcId="{0E3FF37C-FA44-4183-A6C1-11BD215C9D27}" destId="{53E79BB9-9829-47F1-A214-0EC3F9AB98E2}" srcOrd="8" destOrd="0" presId="urn:microsoft.com/office/officeart/2005/8/layout/cycle1"/>
    <dgm:cxn modelId="{A2641B00-9B74-433E-AE48-6A83DE786079}" type="presParOf" srcId="{0E3FF37C-FA44-4183-A6C1-11BD215C9D27}" destId="{FA5AE21F-6721-4D9E-9DD9-812FD08646FC}" srcOrd="9" destOrd="0" presId="urn:microsoft.com/office/officeart/2005/8/layout/cycle1"/>
    <dgm:cxn modelId="{56EABC00-8F7E-450C-9755-226C5DAF1D5B}" type="presParOf" srcId="{0E3FF37C-FA44-4183-A6C1-11BD215C9D27}" destId="{03CF870E-0740-4B6E-B477-6652DBF92686}" srcOrd="10" destOrd="0" presId="urn:microsoft.com/office/officeart/2005/8/layout/cycle1"/>
    <dgm:cxn modelId="{CD52D41B-491A-4E65-8F2E-06E875231170}" type="presParOf" srcId="{0E3FF37C-FA44-4183-A6C1-11BD215C9D27}" destId="{43E69B21-49CA-457C-86F5-6E651D06EDE2}" srcOrd="11" destOrd="0" presId="urn:microsoft.com/office/officeart/2005/8/layout/cycle1"/>
    <dgm:cxn modelId="{9B45C7D1-9129-4550-B96B-7F324FB94F6C}" type="presParOf" srcId="{0E3FF37C-FA44-4183-A6C1-11BD215C9D27}" destId="{5437CCB6-0F8D-4EFE-AFFA-2CCC327DF3DB}" srcOrd="12" destOrd="0" presId="urn:microsoft.com/office/officeart/2005/8/layout/cycle1"/>
    <dgm:cxn modelId="{03FCA514-FD85-43A7-AD14-970AA1C9E6C4}" type="presParOf" srcId="{0E3FF37C-FA44-4183-A6C1-11BD215C9D27}" destId="{5256DAB0-201F-4DBF-A8E2-5F122094FE87}" srcOrd="13" destOrd="0" presId="urn:microsoft.com/office/officeart/2005/8/layout/cycle1"/>
    <dgm:cxn modelId="{2871EEED-3BBD-4D1A-886E-6837BF26E2D2}" type="presParOf" srcId="{0E3FF37C-FA44-4183-A6C1-11BD215C9D27}" destId="{63114F73-017D-4321-9069-816D51259E23}" srcOrd="14" destOrd="0" presId="urn:microsoft.com/office/officeart/2005/8/layout/cycle1"/>
    <dgm:cxn modelId="{320B9996-EB4E-430F-B33C-3E83C60D43DA}" type="presParOf" srcId="{0E3FF37C-FA44-4183-A6C1-11BD215C9D27}" destId="{701C0C24-2975-4DB8-B090-6D5C92A5D16E}" srcOrd="15" destOrd="0" presId="urn:microsoft.com/office/officeart/2005/8/layout/cycle1"/>
    <dgm:cxn modelId="{A9049519-C1D9-43AE-B3DD-0F2B5C68587C}" type="presParOf" srcId="{0E3FF37C-FA44-4183-A6C1-11BD215C9D27}" destId="{25A72190-4A53-4396-B423-87CADD0617F4}" srcOrd="16" destOrd="0" presId="urn:microsoft.com/office/officeart/2005/8/layout/cycle1"/>
    <dgm:cxn modelId="{2A532341-D13A-4FAA-9A26-6423B0A57A74}" type="presParOf" srcId="{0E3FF37C-FA44-4183-A6C1-11BD215C9D27}" destId="{AFC8090A-6278-44E4-AEA0-CA135DA768CB}" srcOrd="17" destOrd="0" presId="urn:microsoft.com/office/officeart/2005/8/layout/cycle1"/>
    <dgm:cxn modelId="{F0211496-65D7-4D21-8F9B-6879FF0735AB}" type="presParOf" srcId="{0E3FF37C-FA44-4183-A6C1-11BD215C9D27}" destId="{5F4541C1-B153-4024-9DF4-6827775CDDEE}" srcOrd="18" destOrd="0" presId="urn:microsoft.com/office/officeart/2005/8/layout/cycle1"/>
    <dgm:cxn modelId="{175D74A9-3A8B-411D-B367-32C57FC3491F}" type="presParOf" srcId="{0E3FF37C-FA44-4183-A6C1-11BD215C9D27}" destId="{570BAEBA-610A-44A9-81DB-A083566FAD75}" srcOrd="19" destOrd="0" presId="urn:microsoft.com/office/officeart/2005/8/layout/cycle1"/>
    <dgm:cxn modelId="{FA15D3B1-19ED-4DAB-8129-456579D715D6}" type="presParOf" srcId="{0E3FF37C-FA44-4183-A6C1-11BD215C9D27}" destId="{53F7B7F4-357E-488F-BBE3-D5EB0A8FAEB7}" srcOrd="20" destOrd="0" presId="urn:microsoft.com/office/officeart/2005/8/layout/cycle1"/>
    <dgm:cxn modelId="{96582243-F883-4AB6-A420-BEB7342557B0}" type="presParOf" srcId="{0E3FF37C-FA44-4183-A6C1-11BD215C9D27}" destId="{9B761141-F30B-4C71-A8A4-F68DFF3DDD84}" srcOrd="21" destOrd="0" presId="urn:microsoft.com/office/officeart/2005/8/layout/cycle1"/>
    <dgm:cxn modelId="{69CC9CCA-3BD4-4B59-8D4B-874BBAF457EB}" type="presParOf" srcId="{0E3FF37C-FA44-4183-A6C1-11BD215C9D27}" destId="{4D280896-D4DC-41D8-955E-5E06ADDDCD4D}" srcOrd="22" destOrd="0" presId="urn:microsoft.com/office/officeart/2005/8/layout/cycle1"/>
    <dgm:cxn modelId="{CE55EFEB-451E-4380-9A6A-C342FB8381F6}" type="presParOf" srcId="{0E3FF37C-FA44-4183-A6C1-11BD215C9D27}" destId="{28401190-C956-4560-9953-4329DD454B3D}" srcOrd="23"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3E8EF-6E73-4264-954F-AE9454BAB395}">
      <dsp:nvSpPr>
        <dsp:cNvPr id="0" name=""/>
        <dsp:cNvSpPr/>
      </dsp:nvSpPr>
      <dsp:spPr>
        <a:xfrm>
          <a:off x="5641694" y="2043"/>
          <a:ext cx="839502" cy="839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Project scope</a:t>
          </a:r>
        </a:p>
      </dsp:txBody>
      <dsp:txXfrm>
        <a:off x="5641694" y="2043"/>
        <a:ext cx="839502" cy="839502"/>
      </dsp:txXfrm>
    </dsp:sp>
    <dsp:sp modelId="{8BFF1B8A-B42D-40A5-A0B8-29A419812AC4}">
      <dsp:nvSpPr>
        <dsp:cNvPr id="0" name=""/>
        <dsp:cNvSpPr/>
      </dsp:nvSpPr>
      <dsp:spPr>
        <a:xfrm>
          <a:off x="2894548" y="79867"/>
          <a:ext cx="4678965" cy="4678965"/>
        </a:xfrm>
        <a:prstGeom prst="circularArrow">
          <a:avLst>
            <a:gd name="adj1" fmla="val 3499"/>
            <a:gd name="adj2" fmla="val 216939"/>
            <a:gd name="adj3" fmla="val 19269428"/>
            <a:gd name="adj4" fmla="val 18313633"/>
            <a:gd name="adj5" fmla="val 4082"/>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6A3E43-33C2-4015-91F4-584FF8A08A36}">
      <dsp:nvSpPr>
        <dsp:cNvPr id="0" name=""/>
        <dsp:cNvSpPr/>
      </dsp:nvSpPr>
      <dsp:spPr>
        <a:xfrm>
          <a:off x="6434050" y="1172184"/>
          <a:ext cx="1595071" cy="839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Contract requirements</a:t>
          </a:r>
        </a:p>
      </dsp:txBody>
      <dsp:txXfrm>
        <a:off x="6434050" y="1172184"/>
        <a:ext cx="1595071" cy="839502"/>
      </dsp:txXfrm>
    </dsp:sp>
    <dsp:sp modelId="{3DE9985A-314A-486B-BE74-63C3910F65C8}">
      <dsp:nvSpPr>
        <dsp:cNvPr id="0" name=""/>
        <dsp:cNvSpPr/>
      </dsp:nvSpPr>
      <dsp:spPr>
        <a:xfrm>
          <a:off x="2894548" y="79867"/>
          <a:ext cx="4678965" cy="4678965"/>
        </a:xfrm>
        <a:prstGeom prst="circularArrow">
          <a:avLst>
            <a:gd name="adj1" fmla="val 3499"/>
            <a:gd name="adj2" fmla="val 216939"/>
            <a:gd name="adj3" fmla="val 435139"/>
            <a:gd name="adj4" fmla="val 20947922"/>
            <a:gd name="adj5" fmla="val 4082"/>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80B638-F9DA-436A-95CC-F2D655F85C43}">
      <dsp:nvSpPr>
        <dsp:cNvPr id="0" name=""/>
        <dsp:cNvSpPr/>
      </dsp:nvSpPr>
      <dsp:spPr>
        <a:xfrm>
          <a:off x="6605091" y="2827013"/>
          <a:ext cx="1252990" cy="839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Schedules</a:t>
          </a:r>
        </a:p>
      </dsp:txBody>
      <dsp:txXfrm>
        <a:off x="6605091" y="2827013"/>
        <a:ext cx="1252990" cy="839502"/>
      </dsp:txXfrm>
    </dsp:sp>
    <dsp:sp modelId="{53E79BB9-9829-47F1-A214-0EC3F9AB98E2}">
      <dsp:nvSpPr>
        <dsp:cNvPr id="0" name=""/>
        <dsp:cNvSpPr/>
      </dsp:nvSpPr>
      <dsp:spPr>
        <a:xfrm>
          <a:off x="2894548" y="79867"/>
          <a:ext cx="4678965" cy="4678965"/>
        </a:xfrm>
        <a:prstGeom prst="circularArrow">
          <a:avLst>
            <a:gd name="adj1" fmla="val 3499"/>
            <a:gd name="adj2" fmla="val 216939"/>
            <a:gd name="adj3" fmla="val 2594949"/>
            <a:gd name="adj4" fmla="val 2113633"/>
            <a:gd name="adj5" fmla="val 4082"/>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CF870E-0740-4B6E-B477-6652DBF92686}">
      <dsp:nvSpPr>
        <dsp:cNvPr id="0" name=""/>
        <dsp:cNvSpPr/>
      </dsp:nvSpPr>
      <dsp:spPr>
        <a:xfrm>
          <a:off x="5373763" y="3997153"/>
          <a:ext cx="1375364" cy="839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Resources</a:t>
          </a:r>
        </a:p>
      </dsp:txBody>
      <dsp:txXfrm>
        <a:off x="5373763" y="3997153"/>
        <a:ext cx="1375364" cy="839502"/>
      </dsp:txXfrm>
    </dsp:sp>
    <dsp:sp modelId="{43E69B21-49CA-457C-86F5-6E651D06EDE2}">
      <dsp:nvSpPr>
        <dsp:cNvPr id="0" name=""/>
        <dsp:cNvSpPr/>
      </dsp:nvSpPr>
      <dsp:spPr>
        <a:xfrm>
          <a:off x="2894548" y="79867"/>
          <a:ext cx="4678965" cy="4678965"/>
        </a:xfrm>
        <a:prstGeom prst="circularArrow">
          <a:avLst>
            <a:gd name="adj1" fmla="val 3499"/>
            <a:gd name="adj2" fmla="val 216939"/>
            <a:gd name="adj3" fmla="val 5341631"/>
            <a:gd name="adj4" fmla="val 5177675"/>
            <a:gd name="adj5" fmla="val 4082"/>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56DAB0-201F-4DBF-A8E2-5F122094FE87}">
      <dsp:nvSpPr>
        <dsp:cNvPr id="0" name=""/>
        <dsp:cNvSpPr/>
      </dsp:nvSpPr>
      <dsp:spPr>
        <a:xfrm>
          <a:off x="3678898" y="3997153"/>
          <a:ext cx="1455436" cy="839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Personnel</a:t>
          </a:r>
        </a:p>
      </dsp:txBody>
      <dsp:txXfrm>
        <a:off x="3678898" y="3997153"/>
        <a:ext cx="1455436" cy="839502"/>
      </dsp:txXfrm>
    </dsp:sp>
    <dsp:sp modelId="{63114F73-017D-4321-9069-816D51259E23}">
      <dsp:nvSpPr>
        <dsp:cNvPr id="0" name=""/>
        <dsp:cNvSpPr/>
      </dsp:nvSpPr>
      <dsp:spPr>
        <a:xfrm>
          <a:off x="2894548" y="79867"/>
          <a:ext cx="4678965" cy="4678965"/>
        </a:xfrm>
        <a:prstGeom prst="circularArrow">
          <a:avLst>
            <a:gd name="adj1" fmla="val 3499"/>
            <a:gd name="adj2" fmla="val 216939"/>
            <a:gd name="adj3" fmla="val 8469428"/>
            <a:gd name="adj4" fmla="val 7988112"/>
            <a:gd name="adj5" fmla="val 4082"/>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A72190-4A53-4396-B423-87CADD0617F4}">
      <dsp:nvSpPr>
        <dsp:cNvPr id="0" name=""/>
        <dsp:cNvSpPr/>
      </dsp:nvSpPr>
      <dsp:spPr>
        <a:xfrm>
          <a:off x="2816725" y="2827013"/>
          <a:ext cx="839502" cy="839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Control</a:t>
          </a:r>
        </a:p>
      </dsp:txBody>
      <dsp:txXfrm>
        <a:off x="2816725" y="2827013"/>
        <a:ext cx="839502" cy="839502"/>
      </dsp:txXfrm>
    </dsp:sp>
    <dsp:sp modelId="{AFC8090A-6278-44E4-AEA0-CA135DA768CB}">
      <dsp:nvSpPr>
        <dsp:cNvPr id="0" name=""/>
        <dsp:cNvSpPr/>
      </dsp:nvSpPr>
      <dsp:spPr>
        <a:xfrm>
          <a:off x="2894548" y="79867"/>
          <a:ext cx="4678965" cy="4678965"/>
        </a:xfrm>
        <a:prstGeom prst="circularArrow">
          <a:avLst>
            <a:gd name="adj1" fmla="val 3499"/>
            <a:gd name="adj2" fmla="val 216939"/>
            <a:gd name="adj3" fmla="val 11235139"/>
            <a:gd name="adj4" fmla="val 10147922"/>
            <a:gd name="adj5" fmla="val 4082"/>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0BAEBA-610A-44A9-81DB-A083566FAD75}">
      <dsp:nvSpPr>
        <dsp:cNvPr id="0" name=""/>
        <dsp:cNvSpPr/>
      </dsp:nvSpPr>
      <dsp:spPr>
        <a:xfrm>
          <a:off x="2486477" y="1172184"/>
          <a:ext cx="1499997" cy="839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Risk and problem analysis</a:t>
          </a:r>
        </a:p>
      </dsp:txBody>
      <dsp:txXfrm>
        <a:off x="2486477" y="1172184"/>
        <a:ext cx="1499997" cy="839502"/>
      </dsp:txXfrm>
    </dsp:sp>
    <dsp:sp modelId="{53F7B7F4-357E-488F-BBE3-D5EB0A8FAEB7}">
      <dsp:nvSpPr>
        <dsp:cNvPr id="0" name=""/>
        <dsp:cNvSpPr/>
      </dsp:nvSpPr>
      <dsp:spPr>
        <a:xfrm>
          <a:off x="2894548" y="79867"/>
          <a:ext cx="4678965" cy="4678965"/>
        </a:xfrm>
        <a:prstGeom prst="circularArrow">
          <a:avLst>
            <a:gd name="adj1" fmla="val 3499"/>
            <a:gd name="adj2" fmla="val 216939"/>
            <a:gd name="adj3" fmla="val 13468813"/>
            <a:gd name="adj4" fmla="val 12913633"/>
            <a:gd name="adj5" fmla="val 4082"/>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280896-D4DC-41D8-955E-5E06ADDDCD4D}">
      <dsp:nvSpPr>
        <dsp:cNvPr id="0" name=""/>
        <dsp:cNvSpPr/>
      </dsp:nvSpPr>
      <dsp:spPr>
        <a:xfrm>
          <a:off x="3789969" y="2043"/>
          <a:ext cx="1233295" cy="839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Objective</a:t>
          </a:r>
        </a:p>
      </dsp:txBody>
      <dsp:txXfrm>
        <a:off x="3789969" y="2043"/>
        <a:ext cx="1233295" cy="839502"/>
      </dsp:txXfrm>
    </dsp:sp>
    <dsp:sp modelId="{28401190-C956-4560-9953-4329DD454B3D}">
      <dsp:nvSpPr>
        <dsp:cNvPr id="0" name=""/>
        <dsp:cNvSpPr/>
      </dsp:nvSpPr>
      <dsp:spPr>
        <a:xfrm>
          <a:off x="2894548" y="79867"/>
          <a:ext cx="4678965" cy="4678965"/>
        </a:xfrm>
        <a:prstGeom prst="circularArrow">
          <a:avLst>
            <a:gd name="adj1" fmla="val 3499"/>
            <a:gd name="adj2" fmla="val 216939"/>
            <a:gd name="adj3" fmla="val 16635139"/>
            <a:gd name="adj4" fmla="val 15864354"/>
            <a:gd name="adj5" fmla="val 4082"/>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7896DAD-E1E4-4492-B2B8-84019BCD3D82}"/>
              </a:ext>
            </a:extLst>
          </p:cNvPr>
          <p:cNvSpPr>
            <a:spLocks noGrp="1"/>
          </p:cNvSpPr>
          <p:nvPr>
            <p:ph type="ctrTitle"/>
          </p:nvPr>
        </p:nvSpPr>
        <p:spPr>
          <a:xfrm>
            <a:off x="1524000" y="1122363"/>
            <a:ext cx="9144000" cy="2387600"/>
          </a:xfrm>
        </p:spPr>
        <p:txBody>
          <a:bodyPr anchor="b"/>
          <a:lstStyle>
            <a:lvl1pPr algn="ctr">
              <a:defRPr sz="6000">
                <a:solidFill>
                  <a:srgbClr val="005F69"/>
                </a:solidFill>
              </a:defRPr>
            </a:lvl1pPr>
          </a:lstStyle>
          <a:p>
            <a:r>
              <a:rPr lang="vi-VN" dirty="0"/>
              <a:t>Bấm để sửa kiểu tiêu đề Bản cái</a:t>
            </a:r>
            <a:endParaRPr lang="en-US" dirty="0"/>
          </a:p>
        </p:txBody>
      </p:sp>
      <p:sp>
        <p:nvSpPr>
          <p:cNvPr id="3" name="Tiêu đề phụ 2">
            <a:extLst>
              <a:ext uri="{FF2B5EF4-FFF2-40B4-BE49-F238E27FC236}">
                <a16:creationId xmlns:a16="http://schemas.microsoft.com/office/drawing/2014/main" id="{BEF8C141-6B78-4E3B-801F-07A0211B5DC8}"/>
              </a:ext>
            </a:extLst>
          </p:cNvPr>
          <p:cNvSpPr>
            <a:spLocks noGrp="1"/>
          </p:cNvSpPr>
          <p:nvPr>
            <p:ph type="subTitle" idx="1"/>
          </p:nvPr>
        </p:nvSpPr>
        <p:spPr>
          <a:xfrm>
            <a:off x="1524000" y="3602038"/>
            <a:ext cx="9144000" cy="1655762"/>
          </a:xfrm>
        </p:spPr>
        <p:txBody>
          <a:bodyPr/>
          <a:lstStyle>
            <a:lvl1pPr marL="0" indent="0" algn="ctr">
              <a:buNone/>
              <a:defRPr sz="2400">
                <a:latin typeface="Myriad Pro Light SemiExt" panose="020B0405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a:p>
        </p:txBody>
      </p:sp>
      <p:sp>
        <p:nvSpPr>
          <p:cNvPr id="4" name="Chỗ dành sẵn cho Ngày tháng 3">
            <a:extLst>
              <a:ext uri="{FF2B5EF4-FFF2-40B4-BE49-F238E27FC236}">
                <a16:creationId xmlns:a16="http://schemas.microsoft.com/office/drawing/2014/main" id="{2FC6C795-181C-4F7C-91CB-5D4461D7DE83}"/>
              </a:ext>
            </a:extLst>
          </p:cNvPr>
          <p:cNvSpPr>
            <a:spLocks noGrp="1"/>
          </p:cNvSpPr>
          <p:nvPr>
            <p:ph type="dt" sz="half" idx="10"/>
          </p:nvPr>
        </p:nvSpPr>
        <p:spPr/>
        <p:txBody>
          <a:bodyPr/>
          <a:lstStyle/>
          <a:p>
            <a:fld id="{CB6DA2E3-B6BC-442C-AEC2-7965B216030C}" type="datetime1">
              <a:rPr lang="en-US" smtClean="0"/>
              <a:t>12/29/2023</a:t>
            </a:fld>
            <a:endParaRPr lang="en-US"/>
          </a:p>
        </p:txBody>
      </p:sp>
      <p:sp>
        <p:nvSpPr>
          <p:cNvPr id="5" name="Chỗ dành sẵn cho Chân trang 4">
            <a:extLst>
              <a:ext uri="{FF2B5EF4-FFF2-40B4-BE49-F238E27FC236}">
                <a16:creationId xmlns:a16="http://schemas.microsoft.com/office/drawing/2014/main" id="{DE8E4093-6453-4375-8CD0-63A18ECFFF40}"/>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9D7DAFFF-DA02-433C-8264-2ED368F735FE}"/>
              </a:ext>
            </a:extLst>
          </p:cNvPr>
          <p:cNvSpPr>
            <a:spLocks noGrp="1"/>
          </p:cNvSpPr>
          <p:nvPr>
            <p:ph type="sldNum" sz="quarter" idx="12"/>
          </p:nvPr>
        </p:nvSpPr>
        <p:spPr/>
        <p:txBody>
          <a:bodyPr/>
          <a:lstStyle/>
          <a:p>
            <a:fld id="{822A708D-C984-4439-A215-56EF5D7602F5}" type="slidenum">
              <a:rPr lang="en-US" smtClean="0"/>
              <a:t>‹#›</a:t>
            </a:fld>
            <a:endParaRPr lang="en-US"/>
          </a:p>
        </p:txBody>
      </p:sp>
      <p:sp>
        <p:nvSpPr>
          <p:cNvPr id="7" name="Rectangle 3">
            <a:extLst>
              <a:ext uri="{FF2B5EF4-FFF2-40B4-BE49-F238E27FC236}">
                <a16:creationId xmlns:a16="http://schemas.microsoft.com/office/drawing/2014/main" id="{FF3F59A3-6A0F-4148-9879-ACDA4ADE1326}"/>
              </a:ext>
            </a:extLst>
          </p:cNvPr>
          <p:cNvSpPr/>
          <p:nvPr userDrawn="1"/>
        </p:nvSpPr>
        <p:spPr>
          <a:xfrm>
            <a:off x="7508614" y="0"/>
            <a:ext cx="4681728" cy="6858000"/>
          </a:xfrm>
          <a:prstGeom prst="rect">
            <a:avLst/>
          </a:prstGeom>
          <a:solidFill>
            <a:srgbClr val="13605F">
              <a:alpha val="314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4">
            <a:extLst>
              <a:ext uri="{FF2B5EF4-FFF2-40B4-BE49-F238E27FC236}">
                <a16:creationId xmlns:a16="http://schemas.microsoft.com/office/drawing/2014/main" id="{0755D6BF-F8F9-4713-8186-80277D661243}"/>
              </a:ext>
            </a:extLst>
          </p:cNvPr>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5">
            <a:extLst>
              <a:ext uri="{FF2B5EF4-FFF2-40B4-BE49-F238E27FC236}">
                <a16:creationId xmlns:a16="http://schemas.microsoft.com/office/drawing/2014/main" id="{F8357734-F3B9-43F0-BAA3-896FDF074E56}"/>
              </a:ext>
            </a:extLst>
          </p:cNvPr>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0" name="Picture 6">
            <a:extLst>
              <a:ext uri="{FF2B5EF4-FFF2-40B4-BE49-F238E27FC236}">
                <a16:creationId xmlns:a16="http://schemas.microsoft.com/office/drawing/2014/main" id="{8545DCEE-8C94-4FD9-8D8C-A363D4E60592}"/>
              </a:ext>
            </a:extLst>
          </p:cNvPr>
          <p:cNvPicPr>
            <a:picLocks noChangeAspect="1"/>
          </p:cNvPicPr>
          <p:nvPr userDrawn="1"/>
        </p:nvPicPr>
        <p:blipFill>
          <a:blip r:embed="rId2"/>
          <a:stretch>
            <a:fillRect/>
          </a:stretch>
        </p:blipFill>
        <p:spPr>
          <a:xfrm>
            <a:off x="386661" y="309369"/>
            <a:ext cx="1137339" cy="659830"/>
          </a:xfrm>
          <a:prstGeom prst="rect">
            <a:avLst/>
          </a:prstGeom>
        </p:spPr>
      </p:pic>
      <p:sp>
        <p:nvSpPr>
          <p:cNvPr id="12" name="Chỗ dành sẵn cho Hình ảnh 11">
            <a:extLst>
              <a:ext uri="{FF2B5EF4-FFF2-40B4-BE49-F238E27FC236}">
                <a16:creationId xmlns:a16="http://schemas.microsoft.com/office/drawing/2014/main" id="{924DD515-212F-4BBF-BEC4-49ADA0E8FBAA}"/>
              </a:ext>
            </a:extLst>
          </p:cNvPr>
          <p:cNvSpPr>
            <a:spLocks noGrp="1"/>
          </p:cNvSpPr>
          <p:nvPr>
            <p:ph type="pic" sz="quarter" idx="13"/>
          </p:nvPr>
        </p:nvSpPr>
        <p:spPr>
          <a:xfrm>
            <a:off x="7500938" y="0"/>
            <a:ext cx="4713287" cy="6878638"/>
          </a:xfrm>
        </p:spPr>
        <p:txBody>
          <a:bodyPr/>
          <a:lstStyle/>
          <a:p>
            <a:endParaRPr lang="en-US"/>
          </a:p>
        </p:txBody>
      </p:sp>
    </p:spTree>
    <p:extLst>
      <p:ext uri="{BB962C8B-B14F-4D97-AF65-F5344CB8AC3E}">
        <p14:creationId xmlns:p14="http://schemas.microsoft.com/office/powerpoint/2010/main" val="3107614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0CD72955-9D4A-4ED8-98DA-750EB80E009A}"/>
              </a:ext>
            </a:extLst>
          </p:cNvPr>
          <p:cNvSpPr>
            <a:spLocks noGrp="1"/>
          </p:cNvSpPr>
          <p:nvPr>
            <p:ph type="dt" sz="half" idx="10"/>
          </p:nvPr>
        </p:nvSpPr>
        <p:spPr/>
        <p:txBody>
          <a:bodyPr/>
          <a:lstStyle/>
          <a:p>
            <a:fld id="{74BAF65A-1878-450F-AF16-9565A8380DBF}" type="datetime1">
              <a:rPr lang="en-US" smtClean="0"/>
              <a:t>12/29/2023</a:t>
            </a:fld>
            <a:endParaRPr lang="en-US"/>
          </a:p>
        </p:txBody>
      </p:sp>
      <p:sp>
        <p:nvSpPr>
          <p:cNvPr id="3" name="Chỗ dành sẵn cho Chân trang 2">
            <a:extLst>
              <a:ext uri="{FF2B5EF4-FFF2-40B4-BE49-F238E27FC236}">
                <a16:creationId xmlns:a16="http://schemas.microsoft.com/office/drawing/2014/main" id="{B3213016-67A8-421D-80B0-B944F1DE817F}"/>
              </a:ext>
            </a:extLst>
          </p:cNvPr>
          <p:cNvSpPr>
            <a:spLocks noGrp="1"/>
          </p:cNvSpPr>
          <p:nvPr>
            <p:ph type="ftr" sz="quarter" idx="11"/>
          </p:nvPr>
        </p:nvSpPr>
        <p:spPr/>
        <p:txBody>
          <a:bodyPr/>
          <a:lstStyle/>
          <a:p>
            <a:endParaRPr lang="en-US"/>
          </a:p>
        </p:txBody>
      </p:sp>
      <p:sp>
        <p:nvSpPr>
          <p:cNvPr id="4" name="Chỗ dành sẵn cho Số hiệu Bản chiếu 3">
            <a:extLst>
              <a:ext uri="{FF2B5EF4-FFF2-40B4-BE49-F238E27FC236}">
                <a16:creationId xmlns:a16="http://schemas.microsoft.com/office/drawing/2014/main" id="{C298C642-E5B9-4153-A16F-7869B801942F}"/>
              </a:ext>
            </a:extLst>
          </p:cNvPr>
          <p:cNvSpPr>
            <a:spLocks noGrp="1"/>
          </p:cNvSpPr>
          <p:nvPr>
            <p:ph type="sldNum" sz="quarter" idx="12"/>
          </p:nvPr>
        </p:nvSpPr>
        <p:spPr/>
        <p:txBody>
          <a:bodyPr/>
          <a:lstStyle/>
          <a:p>
            <a:fld id="{822A708D-C984-4439-A215-56EF5D7602F5}" type="slidenum">
              <a:rPr lang="en-US" smtClean="0"/>
              <a:t>‹#›</a:t>
            </a:fld>
            <a:endParaRPr lang="en-US"/>
          </a:p>
        </p:txBody>
      </p:sp>
      <p:sp>
        <p:nvSpPr>
          <p:cNvPr id="5" name="Rectangle 4">
            <a:extLst>
              <a:ext uri="{FF2B5EF4-FFF2-40B4-BE49-F238E27FC236}">
                <a16:creationId xmlns:a16="http://schemas.microsoft.com/office/drawing/2014/main" id="{FA1E6BC8-7AA7-4675-89D1-001556DB14BB}"/>
              </a:ext>
            </a:extLst>
          </p:cNvPr>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Rectangle 5">
            <a:extLst>
              <a:ext uri="{FF2B5EF4-FFF2-40B4-BE49-F238E27FC236}">
                <a16:creationId xmlns:a16="http://schemas.microsoft.com/office/drawing/2014/main" id="{0537894D-A74F-4FC4-8A1C-B8B4B85DBF6C}"/>
              </a:ext>
            </a:extLst>
          </p:cNvPr>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15">
            <a:extLst>
              <a:ext uri="{FF2B5EF4-FFF2-40B4-BE49-F238E27FC236}">
                <a16:creationId xmlns:a16="http://schemas.microsoft.com/office/drawing/2014/main" id="{E4A9F465-A20C-4BE9-8F81-64729FB199E6}"/>
              </a:ext>
            </a:extLst>
          </p:cNvPr>
          <p:cNvSpPr/>
          <p:nvPr userDrawn="1"/>
        </p:nvSpPr>
        <p:spPr>
          <a:xfrm>
            <a:off x="5267838" y="1454079"/>
            <a:ext cx="1470454" cy="45719"/>
          </a:xfrm>
          <a:prstGeom prst="rect">
            <a:avLst/>
          </a:prstGeom>
          <a:solidFill>
            <a:srgbClr val="005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Tiêu đề 1">
            <a:extLst>
              <a:ext uri="{FF2B5EF4-FFF2-40B4-BE49-F238E27FC236}">
                <a16:creationId xmlns:a16="http://schemas.microsoft.com/office/drawing/2014/main" id="{BFB302E5-C58E-4D54-92E2-07FEAB19839E}"/>
              </a:ext>
            </a:extLst>
          </p:cNvPr>
          <p:cNvSpPr>
            <a:spLocks noGrp="1"/>
          </p:cNvSpPr>
          <p:nvPr>
            <p:ph type="title"/>
          </p:nvPr>
        </p:nvSpPr>
        <p:spPr>
          <a:xfrm>
            <a:off x="839788" y="365125"/>
            <a:ext cx="10515600" cy="1325563"/>
          </a:xfrm>
        </p:spPr>
        <p:txBody>
          <a:bodyPr/>
          <a:lstStyle>
            <a:lvl1pPr algn="ctr">
              <a:defRPr/>
            </a:lvl1pPr>
          </a:lstStyle>
          <a:p>
            <a:r>
              <a:rPr lang="vi-VN" dirty="0"/>
              <a:t>Bấm để sửa kiểu tiêu đề Bản cái</a:t>
            </a:r>
            <a:endParaRPr lang="en-US" dirty="0"/>
          </a:p>
        </p:txBody>
      </p:sp>
      <p:sp>
        <p:nvSpPr>
          <p:cNvPr id="16" name="Chỗ dành sẵn cho Văn bản 15">
            <a:extLst>
              <a:ext uri="{FF2B5EF4-FFF2-40B4-BE49-F238E27FC236}">
                <a16:creationId xmlns:a16="http://schemas.microsoft.com/office/drawing/2014/main" id="{B01912E1-5834-4C13-A701-0571D84BC463}"/>
              </a:ext>
            </a:extLst>
          </p:cNvPr>
          <p:cNvSpPr>
            <a:spLocks noGrp="1"/>
          </p:cNvSpPr>
          <p:nvPr>
            <p:ph type="body" sz="quarter" idx="13" hasCustomPrompt="1"/>
          </p:nvPr>
        </p:nvSpPr>
        <p:spPr>
          <a:xfrm>
            <a:off x="754109" y="4227139"/>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7" name="Chỗ dành sẵn cho Văn bản 15">
            <a:extLst>
              <a:ext uri="{FF2B5EF4-FFF2-40B4-BE49-F238E27FC236}">
                <a16:creationId xmlns:a16="http://schemas.microsoft.com/office/drawing/2014/main" id="{2D948F72-122A-475B-AD6A-04E3100461A3}"/>
              </a:ext>
            </a:extLst>
          </p:cNvPr>
          <p:cNvSpPr>
            <a:spLocks noGrp="1"/>
          </p:cNvSpPr>
          <p:nvPr>
            <p:ph type="body" sz="quarter" idx="14" hasCustomPrompt="1"/>
          </p:nvPr>
        </p:nvSpPr>
        <p:spPr>
          <a:xfrm>
            <a:off x="9817100" y="4284663"/>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8" name="Chỗ dành sẵn cho Văn bản 15">
            <a:extLst>
              <a:ext uri="{FF2B5EF4-FFF2-40B4-BE49-F238E27FC236}">
                <a16:creationId xmlns:a16="http://schemas.microsoft.com/office/drawing/2014/main" id="{4C3DB18E-606E-46CA-8CAF-5439C2B4DFE2}"/>
              </a:ext>
            </a:extLst>
          </p:cNvPr>
          <p:cNvSpPr>
            <a:spLocks noGrp="1"/>
          </p:cNvSpPr>
          <p:nvPr>
            <p:ph type="body" sz="quarter" idx="15" hasCustomPrompt="1"/>
          </p:nvPr>
        </p:nvSpPr>
        <p:spPr>
          <a:xfrm>
            <a:off x="3731138" y="4280014"/>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9" name="Chỗ dành sẵn cho Văn bản 15">
            <a:extLst>
              <a:ext uri="{FF2B5EF4-FFF2-40B4-BE49-F238E27FC236}">
                <a16:creationId xmlns:a16="http://schemas.microsoft.com/office/drawing/2014/main" id="{865C3661-0477-4821-8B40-C21B4447B72F}"/>
              </a:ext>
            </a:extLst>
          </p:cNvPr>
          <p:cNvSpPr>
            <a:spLocks noGrp="1"/>
          </p:cNvSpPr>
          <p:nvPr>
            <p:ph type="body" sz="quarter" idx="16" hasCustomPrompt="1"/>
          </p:nvPr>
        </p:nvSpPr>
        <p:spPr>
          <a:xfrm>
            <a:off x="6840071" y="4280014"/>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Tree>
    <p:extLst>
      <p:ext uri="{BB962C8B-B14F-4D97-AF65-F5344CB8AC3E}">
        <p14:creationId xmlns:p14="http://schemas.microsoft.com/office/powerpoint/2010/main" val="523889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0CD72955-9D4A-4ED8-98DA-750EB80E009A}"/>
              </a:ext>
            </a:extLst>
          </p:cNvPr>
          <p:cNvSpPr>
            <a:spLocks noGrp="1"/>
          </p:cNvSpPr>
          <p:nvPr>
            <p:ph type="dt" sz="half" idx="10"/>
          </p:nvPr>
        </p:nvSpPr>
        <p:spPr/>
        <p:txBody>
          <a:bodyPr/>
          <a:lstStyle/>
          <a:p>
            <a:fld id="{0F4BAEF2-DE76-408A-95D3-6F9678485B4F}" type="datetime1">
              <a:rPr lang="en-US" smtClean="0"/>
              <a:t>12/29/2023</a:t>
            </a:fld>
            <a:endParaRPr lang="en-US"/>
          </a:p>
        </p:txBody>
      </p:sp>
      <p:sp>
        <p:nvSpPr>
          <p:cNvPr id="3" name="Chỗ dành sẵn cho Chân trang 2">
            <a:extLst>
              <a:ext uri="{FF2B5EF4-FFF2-40B4-BE49-F238E27FC236}">
                <a16:creationId xmlns:a16="http://schemas.microsoft.com/office/drawing/2014/main" id="{B3213016-67A8-421D-80B0-B944F1DE817F}"/>
              </a:ext>
            </a:extLst>
          </p:cNvPr>
          <p:cNvSpPr>
            <a:spLocks noGrp="1"/>
          </p:cNvSpPr>
          <p:nvPr>
            <p:ph type="ftr" sz="quarter" idx="11"/>
          </p:nvPr>
        </p:nvSpPr>
        <p:spPr/>
        <p:txBody>
          <a:bodyPr/>
          <a:lstStyle/>
          <a:p>
            <a:endParaRPr lang="en-US"/>
          </a:p>
        </p:txBody>
      </p:sp>
      <p:sp>
        <p:nvSpPr>
          <p:cNvPr id="4" name="Chỗ dành sẵn cho Số hiệu Bản chiếu 3">
            <a:extLst>
              <a:ext uri="{FF2B5EF4-FFF2-40B4-BE49-F238E27FC236}">
                <a16:creationId xmlns:a16="http://schemas.microsoft.com/office/drawing/2014/main" id="{C298C642-E5B9-4153-A16F-7869B801942F}"/>
              </a:ext>
            </a:extLst>
          </p:cNvPr>
          <p:cNvSpPr>
            <a:spLocks noGrp="1"/>
          </p:cNvSpPr>
          <p:nvPr>
            <p:ph type="sldNum" sz="quarter" idx="12"/>
          </p:nvPr>
        </p:nvSpPr>
        <p:spPr/>
        <p:txBody>
          <a:bodyPr/>
          <a:lstStyle/>
          <a:p>
            <a:fld id="{822A708D-C984-4439-A215-56EF5D7602F5}" type="slidenum">
              <a:rPr lang="en-US" smtClean="0"/>
              <a:t>‹#›</a:t>
            </a:fld>
            <a:endParaRPr lang="en-US"/>
          </a:p>
        </p:txBody>
      </p:sp>
      <p:sp>
        <p:nvSpPr>
          <p:cNvPr id="8" name="Rectangle 15">
            <a:extLst>
              <a:ext uri="{FF2B5EF4-FFF2-40B4-BE49-F238E27FC236}">
                <a16:creationId xmlns:a16="http://schemas.microsoft.com/office/drawing/2014/main" id="{E4A9F465-A20C-4BE9-8F81-64729FB199E6}"/>
              </a:ext>
            </a:extLst>
          </p:cNvPr>
          <p:cNvSpPr/>
          <p:nvPr userDrawn="1"/>
        </p:nvSpPr>
        <p:spPr>
          <a:xfrm>
            <a:off x="5267838" y="1454079"/>
            <a:ext cx="1470454" cy="45719"/>
          </a:xfrm>
          <a:prstGeom prst="rect">
            <a:avLst/>
          </a:prstGeom>
          <a:solidFill>
            <a:srgbClr val="005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Tiêu đề 1">
            <a:extLst>
              <a:ext uri="{FF2B5EF4-FFF2-40B4-BE49-F238E27FC236}">
                <a16:creationId xmlns:a16="http://schemas.microsoft.com/office/drawing/2014/main" id="{BFB302E5-C58E-4D54-92E2-07FEAB19839E}"/>
              </a:ext>
            </a:extLst>
          </p:cNvPr>
          <p:cNvSpPr>
            <a:spLocks noGrp="1"/>
          </p:cNvSpPr>
          <p:nvPr>
            <p:ph type="title"/>
          </p:nvPr>
        </p:nvSpPr>
        <p:spPr>
          <a:xfrm>
            <a:off x="839788" y="365125"/>
            <a:ext cx="10515600" cy="1325563"/>
          </a:xfrm>
        </p:spPr>
        <p:txBody>
          <a:bodyPr/>
          <a:lstStyle>
            <a:lvl1pPr algn="ctr">
              <a:defRPr/>
            </a:lvl1pPr>
          </a:lstStyle>
          <a:p>
            <a:r>
              <a:rPr lang="vi-VN" dirty="0"/>
              <a:t>Bấm để sửa kiểu tiêu đề Bản cái</a:t>
            </a:r>
            <a:endParaRPr lang="en-US" dirty="0"/>
          </a:p>
        </p:txBody>
      </p:sp>
      <p:sp>
        <p:nvSpPr>
          <p:cNvPr id="16" name="Chỗ dành sẵn cho Văn bản 15">
            <a:extLst>
              <a:ext uri="{FF2B5EF4-FFF2-40B4-BE49-F238E27FC236}">
                <a16:creationId xmlns:a16="http://schemas.microsoft.com/office/drawing/2014/main" id="{B01912E1-5834-4C13-A701-0571D84BC463}"/>
              </a:ext>
            </a:extLst>
          </p:cNvPr>
          <p:cNvSpPr>
            <a:spLocks noGrp="1"/>
          </p:cNvSpPr>
          <p:nvPr>
            <p:ph type="body" sz="quarter" idx="13" hasCustomPrompt="1"/>
          </p:nvPr>
        </p:nvSpPr>
        <p:spPr>
          <a:xfrm>
            <a:off x="754109" y="4227139"/>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7" name="Chỗ dành sẵn cho Văn bản 15">
            <a:extLst>
              <a:ext uri="{FF2B5EF4-FFF2-40B4-BE49-F238E27FC236}">
                <a16:creationId xmlns:a16="http://schemas.microsoft.com/office/drawing/2014/main" id="{2D948F72-122A-475B-AD6A-04E3100461A3}"/>
              </a:ext>
            </a:extLst>
          </p:cNvPr>
          <p:cNvSpPr>
            <a:spLocks noGrp="1"/>
          </p:cNvSpPr>
          <p:nvPr>
            <p:ph type="body" sz="quarter" idx="14" hasCustomPrompt="1"/>
          </p:nvPr>
        </p:nvSpPr>
        <p:spPr>
          <a:xfrm>
            <a:off x="9817100" y="4284663"/>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8" name="Chỗ dành sẵn cho Văn bản 15">
            <a:extLst>
              <a:ext uri="{FF2B5EF4-FFF2-40B4-BE49-F238E27FC236}">
                <a16:creationId xmlns:a16="http://schemas.microsoft.com/office/drawing/2014/main" id="{4C3DB18E-606E-46CA-8CAF-5439C2B4DFE2}"/>
              </a:ext>
            </a:extLst>
          </p:cNvPr>
          <p:cNvSpPr>
            <a:spLocks noGrp="1"/>
          </p:cNvSpPr>
          <p:nvPr>
            <p:ph type="body" sz="quarter" idx="15" hasCustomPrompt="1"/>
          </p:nvPr>
        </p:nvSpPr>
        <p:spPr>
          <a:xfrm>
            <a:off x="3731138" y="4280014"/>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9" name="Chỗ dành sẵn cho Văn bản 15">
            <a:extLst>
              <a:ext uri="{FF2B5EF4-FFF2-40B4-BE49-F238E27FC236}">
                <a16:creationId xmlns:a16="http://schemas.microsoft.com/office/drawing/2014/main" id="{865C3661-0477-4821-8B40-C21B4447B72F}"/>
              </a:ext>
            </a:extLst>
          </p:cNvPr>
          <p:cNvSpPr>
            <a:spLocks noGrp="1"/>
          </p:cNvSpPr>
          <p:nvPr>
            <p:ph type="body" sz="quarter" idx="16" hasCustomPrompt="1"/>
          </p:nvPr>
        </p:nvSpPr>
        <p:spPr>
          <a:xfrm>
            <a:off x="6840071" y="4280014"/>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Tree>
    <p:extLst>
      <p:ext uri="{BB962C8B-B14F-4D97-AF65-F5344CB8AC3E}">
        <p14:creationId xmlns:p14="http://schemas.microsoft.com/office/powerpoint/2010/main" val="3438646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9FC6501-2D1F-45B1-BF4F-26D78FB6FA04}"/>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D53774D5-8F1B-4EB9-9208-E8042BD0AF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Văn bản 3">
            <a:extLst>
              <a:ext uri="{FF2B5EF4-FFF2-40B4-BE49-F238E27FC236}">
                <a16:creationId xmlns:a16="http://schemas.microsoft.com/office/drawing/2014/main" id="{74A4EC14-22A2-4D89-9EC1-470CECBAAE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E98F15E8-80FB-460F-8375-E42D9A75139B}"/>
              </a:ext>
            </a:extLst>
          </p:cNvPr>
          <p:cNvSpPr>
            <a:spLocks noGrp="1"/>
          </p:cNvSpPr>
          <p:nvPr>
            <p:ph type="dt" sz="half" idx="10"/>
          </p:nvPr>
        </p:nvSpPr>
        <p:spPr/>
        <p:txBody>
          <a:bodyPr/>
          <a:lstStyle/>
          <a:p>
            <a:fld id="{862DE1F2-01DD-4D88-B9F6-3F97B8CE9DE0}" type="datetime1">
              <a:rPr lang="en-US" smtClean="0"/>
              <a:t>12/29/2023</a:t>
            </a:fld>
            <a:endParaRPr lang="en-US"/>
          </a:p>
        </p:txBody>
      </p:sp>
      <p:sp>
        <p:nvSpPr>
          <p:cNvPr id="6" name="Chỗ dành sẵn cho Chân trang 5">
            <a:extLst>
              <a:ext uri="{FF2B5EF4-FFF2-40B4-BE49-F238E27FC236}">
                <a16:creationId xmlns:a16="http://schemas.microsoft.com/office/drawing/2014/main" id="{1392D699-F2E9-4AFE-914B-8230C05D535F}"/>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6AF1C04B-5C45-4545-BA4B-14A8DE0FD08C}"/>
              </a:ext>
            </a:extLst>
          </p:cNvPr>
          <p:cNvSpPr>
            <a:spLocks noGrp="1"/>
          </p:cNvSpPr>
          <p:nvPr>
            <p:ph type="sldNum" sz="quarter" idx="12"/>
          </p:nvPr>
        </p:nvSpPr>
        <p:spPr/>
        <p:txBody>
          <a:bodyPr/>
          <a:lstStyle/>
          <a:p>
            <a:fld id="{822A708D-C984-4439-A215-56EF5D7602F5}" type="slidenum">
              <a:rPr lang="en-US" smtClean="0"/>
              <a:t>‹#›</a:t>
            </a:fld>
            <a:endParaRPr lang="en-US"/>
          </a:p>
        </p:txBody>
      </p:sp>
    </p:spTree>
    <p:extLst>
      <p:ext uri="{BB962C8B-B14F-4D97-AF65-F5344CB8AC3E}">
        <p14:creationId xmlns:p14="http://schemas.microsoft.com/office/powerpoint/2010/main" val="2670425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1_Nội dung với Chú thích">
    <p:bg>
      <p:bgPr>
        <a:solidFill>
          <a:srgbClr val="005F69"/>
        </a:soli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9FC6501-2D1F-45B1-BF4F-26D78FB6FA0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D53774D5-8F1B-4EB9-9208-E8042BD0AF0A}"/>
              </a:ext>
            </a:extLst>
          </p:cNvPr>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Văn bản 3">
            <a:extLst>
              <a:ext uri="{FF2B5EF4-FFF2-40B4-BE49-F238E27FC236}">
                <a16:creationId xmlns:a16="http://schemas.microsoft.com/office/drawing/2014/main" id="{74A4EC14-22A2-4D89-9EC1-470CECBAAE54}"/>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E98F15E8-80FB-460F-8375-E42D9A75139B}"/>
              </a:ext>
            </a:extLst>
          </p:cNvPr>
          <p:cNvSpPr>
            <a:spLocks noGrp="1"/>
          </p:cNvSpPr>
          <p:nvPr>
            <p:ph type="dt" sz="half" idx="10"/>
          </p:nvPr>
        </p:nvSpPr>
        <p:spPr/>
        <p:txBody>
          <a:bodyPr/>
          <a:lstStyle>
            <a:lvl1pPr>
              <a:defRPr>
                <a:solidFill>
                  <a:schemeClr val="bg1"/>
                </a:solidFill>
              </a:defRPr>
            </a:lvl1pPr>
          </a:lstStyle>
          <a:p>
            <a:fld id="{72BF3506-C9FD-42ED-B3CA-7EB10032863F}" type="datetime1">
              <a:rPr lang="en-US" smtClean="0"/>
              <a:t>12/29/2023</a:t>
            </a:fld>
            <a:endParaRPr lang="en-US"/>
          </a:p>
        </p:txBody>
      </p:sp>
      <p:sp>
        <p:nvSpPr>
          <p:cNvPr id="6" name="Chỗ dành sẵn cho Chân trang 5">
            <a:extLst>
              <a:ext uri="{FF2B5EF4-FFF2-40B4-BE49-F238E27FC236}">
                <a16:creationId xmlns:a16="http://schemas.microsoft.com/office/drawing/2014/main" id="{1392D699-F2E9-4AFE-914B-8230C05D535F}"/>
              </a:ext>
            </a:extLst>
          </p:cNvPr>
          <p:cNvSpPr>
            <a:spLocks noGrp="1"/>
          </p:cNvSpPr>
          <p:nvPr>
            <p:ph type="ftr" sz="quarter" idx="11"/>
          </p:nvPr>
        </p:nvSpPr>
        <p:spPr/>
        <p:txBody>
          <a:bodyPr/>
          <a:lstStyle>
            <a:lvl1pPr>
              <a:defRPr>
                <a:solidFill>
                  <a:schemeClr val="bg1"/>
                </a:solidFill>
              </a:defRPr>
            </a:lvl1pPr>
          </a:lstStyle>
          <a:p>
            <a:endParaRPr lang="en-US"/>
          </a:p>
        </p:txBody>
      </p:sp>
      <p:sp>
        <p:nvSpPr>
          <p:cNvPr id="7" name="Chỗ dành sẵn cho Số hiệu Bản chiếu 6">
            <a:extLst>
              <a:ext uri="{FF2B5EF4-FFF2-40B4-BE49-F238E27FC236}">
                <a16:creationId xmlns:a16="http://schemas.microsoft.com/office/drawing/2014/main" id="{6AF1C04B-5C45-4545-BA4B-14A8DE0FD08C}"/>
              </a:ext>
            </a:extLst>
          </p:cNvPr>
          <p:cNvSpPr>
            <a:spLocks noGrp="1"/>
          </p:cNvSpPr>
          <p:nvPr>
            <p:ph type="sldNum" sz="quarter" idx="12"/>
          </p:nvPr>
        </p:nvSpPr>
        <p:spPr/>
        <p:txBody>
          <a:bodyPr/>
          <a:lstStyle>
            <a:lvl1pPr>
              <a:defRPr>
                <a:solidFill>
                  <a:schemeClr val="bg1"/>
                </a:solidFill>
              </a:defRPr>
            </a:lvl1pPr>
          </a:lstStyle>
          <a:p>
            <a:fld id="{822A708D-C984-4439-A215-56EF5D7602F5}" type="slidenum">
              <a:rPr lang="en-US" smtClean="0"/>
              <a:pPr/>
              <a:t>‹#›</a:t>
            </a:fld>
            <a:endParaRPr lang="en-US"/>
          </a:p>
        </p:txBody>
      </p:sp>
    </p:spTree>
    <p:extLst>
      <p:ext uri="{BB962C8B-B14F-4D97-AF65-F5344CB8AC3E}">
        <p14:creationId xmlns:p14="http://schemas.microsoft.com/office/powerpoint/2010/main" val="940191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1_Ảnh với Chú thích">
    <p:bg>
      <p:bgPr>
        <a:solidFill>
          <a:srgbClr val="1E2D5A"/>
        </a:soli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0FD77E2-698E-4F52-BD9C-6494314610ED}"/>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vi-VN"/>
              <a:t>Bấm để sửa kiểu tiêu đề Bản cái</a:t>
            </a:r>
            <a:endParaRPr lang="en-US"/>
          </a:p>
        </p:txBody>
      </p:sp>
      <p:sp>
        <p:nvSpPr>
          <p:cNvPr id="3" name="Chỗ dành sẵn cho Hình ảnh 2">
            <a:extLst>
              <a:ext uri="{FF2B5EF4-FFF2-40B4-BE49-F238E27FC236}">
                <a16:creationId xmlns:a16="http://schemas.microsoft.com/office/drawing/2014/main" id="{4AC24CA6-D5B9-4269-999A-7F9C0AB2BF59}"/>
              </a:ext>
            </a:extLst>
          </p:cNvPr>
          <p:cNvSpPr>
            <a:spLocks noGrp="1"/>
          </p:cNvSpPr>
          <p:nvPr>
            <p:ph type="pic" idx="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ản 3">
            <a:extLst>
              <a:ext uri="{FF2B5EF4-FFF2-40B4-BE49-F238E27FC236}">
                <a16:creationId xmlns:a16="http://schemas.microsoft.com/office/drawing/2014/main" id="{BFCD2DCE-CB0A-4F08-BC53-95F393D131F9}"/>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9048B147-6AC0-43A9-B557-0F81BAB70855}"/>
              </a:ext>
            </a:extLst>
          </p:cNvPr>
          <p:cNvSpPr>
            <a:spLocks noGrp="1"/>
          </p:cNvSpPr>
          <p:nvPr>
            <p:ph type="dt" sz="half" idx="10"/>
          </p:nvPr>
        </p:nvSpPr>
        <p:spPr/>
        <p:txBody>
          <a:bodyPr/>
          <a:lstStyle>
            <a:lvl1pPr>
              <a:defRPr>
                <a:solidFill>
                  <a:schemeClr val="bg1"/>
                </a:solidFill>
              </a:defRPr>
            </a:lvl1pPr>
          </a:lstStyle>
          <a:p>
            <a:fld id="{F0886A6F-679D-45A3-8DAF-480871199AB7}" type="datetime1">
              <a:rPr lang="en-US" smtClean="0"/>
              <a:t>12/29/2023</a:t>
            </a:fld>
            <a:endParaRPr lang="en-US"/>
          </a:p>
        </p:txBody>
      </p:sp>
      <p:sp>
        <p:nvSpPr>
          <p:cNvPr id="6" name="Chỗ dành sẵn cho Chân trang 5">
            <a:extLst>
              <a:ext uri="{FF2B5EF4-FFF2-40B4-BE49-F238E27FC236}">
                <a16:creationId xmlns:a16="http://schemas.microsoft.com/office/drawing/2014/main" id="{0EF11048-C0DF-495D-98BD-9B6AD934CD9A}"/>
              </a:ext>
            </a:extLst>
          </p:cNvPr>
          <p:cNvSpPr>
            <a:spLocks noGrp="1"/>
          </p:cNvSpPr>
          <p:nvPr>
            <p:ph type="ftr" sz="quarter" idx="11"/>
          </p:nvPr>
        </p:nvSpPr>
        <p:spPr/>
        <p:txBody>
          <a:bodyPr/>
          <a:lstStyle>
            <a:lvl1pPr>
              <a:defRPr>
                <a:solidFill>
                  <a:schemeClr val="bg1"/>
                </a:solidFill>
              </a:defRPr>
            </a:lvl1pPr>
          </a:lstStyle>
          <a:p>
            <a:endParaRPr lang="en-US"/>
          </a:p>
        </p:txBody>
      </p:sp>
      <p:sp>
        <p:nvSpPr>
          <p:cNvPr id="7" name="Chỗ dành sẵn cho Số hiệu Bản chiếu 6">
            <a:extLst>
              <a:ext uri="{FF2B5EF4-FFF2-40B4-BE49-F238E27FC236}">
                <a16:creationId xmlns:a16="http://schemas.microsoft.com/office/drawing/2014/main" id="{214572F3-F07F-4DBF-BA8D-C98E89E21AA1}"/>
              </a:ext>
            </a:extLst>
          </p:cNvPr>
          <p:cNvSpPr>
            <a:spLocks noGrp="1"/>
          </p:cNvSpPr>
          <p:nvPr>
            <p:ph type="sldNum" sz="quarter" idx="12"/>
          </p:nvPr>
        </p:nvSpPr>
        <p:spPr/>
        <p:txBody>
          <a:bodyPr/>
          <a:lstStyle>
            <a:lvl1pPr>
              <a:defRPr>
                <a:solidFill>
                  <a:schemeClr val="bg1"/>
                </a:solidFill>
              </a:defRPr>
            </a:lvl1pPr>
          </a:lstStyle>
          <a:p>
            <a:fld id="{822A708D-C984-4439-A215-56EF5D7602F5}" type="slidenum">
              <a:rPr lang="en-US" smtClean="0"/>
              <a:pPr/>
              <a:t>‹#›</a:t>
            </a:fld>
            <a:endParaRPr lang="en-US"/>
          </a:p>
        </p:txBody>
      </p:sp>
    </p:spTree>
    <p:extLst>
      <p:ext uri="{BB962C8B-B14F-4D97-AF65-F5344CB8AC3E}">
        <p14:creationId xmlns:p14="http://schemas.microsoft.com/office/powerpoint/2010/main" val="19013109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0FD77E2-698E-4F52-BD9C-6494314610ED}"/>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Hình ảnh 2">
            <a:extLst>
              <a:ext uri="{FF2B5EF4-FFF2-40B4-BE49-F238E27FC236}">
                <a16:creationId xmlns:a16="http://schemas.microsoft.com/office/drawing/2014/main" id="{4AC24CA6-D5B9-4269-999A-7F9C0AB2BF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ản 3">
            <a:extLst>
              <a:ext uri="{FF2B5EF4-FFF2-40B4-BE49-F238E27FC236}">
                <a16:creationId xmlns:a16="http://schemas.microsoft.com/office/drawing/2014/main" id="{BFCD2DCE-CB0A-4F08-BC53-95F393D131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9048B147-6AC0-43A9-B557-0F81BAB70855}"/>
              </a:ext>
            </a:extLst>
          </p:cNvPr>
          <p:cNvSpPr>
            <a:spLocks noGrp="1"/>
          </p:cNvSpPr>
          <p:nvPr>
            <p:ph type="dt" sz="half" idx="10"/>
          </p:nvPr>
        </p:nvSpPr>
        <p:spPr/>
        <p:txBody>
          <a:bodyPr/>
          <a:lstStyle/>
          <a:p>
            <a:fld id="{BB503563-CAB3-4A6A-AD6E-086D917BC7D3}" type="datetime1">
              <a:rPr lang="en-US" smtClean="0"/>
              <a:t>12/29/2023</a:t>
            </a:fld>
            <a:endParaRPr lang="en-US"/>
          </a:p>
        </p:txBody>
      </p:sp>
      <p:sp>
        <p:nvSpPr>
          <p:cNvPr id="6" name="Chỗ dành sẵn cho Chân trang 5">
            <a:extLst>
              <a:ext uri="{FF2B5EF4-FFF2-40B4-BE49-F238E27FC236}">
                <a16:creationId xmlns:a16="http://schemas.microsoft.com/office/drawing/2014/main" id="{0EF11048-C0DF-495D-98BD-9B6AD934CD9A}"/>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214572F3-F07F-4DBF-BA8D-C98E89E21AA1}"/>
              </a:ext>
            </a:extLst>
          </p:cNvPr>
          <p:cNvSpPr>
            <a:spLocks noGrp="1"/>
          </p:cNvSpPr>
          <p:nvPr>
            <p:ph type="sldNum" sz="quarter" idx="12"/>
          </p:nvPr>
        </p:nvSpPr>
        <p:spPr/>
        <p:txBody>
          <a:bodyPr/>
          <a:lstStyle/>
          <a:p>
            <a:fld id="{822A708D-C984-4439-A215-56EF5D7602F5}" type="slidenum">
              <a:rPr lang="en-US" smtClean="0"/>
              <a:t>‹#›</a:t>
            </a:fld>
            <a:endParaRPr lang="en-US"/>
          </a:p>
        </p:txBody>
      </p:sp>
    </p:spTree>
    <p:extLst>
      <p:ext uri="{BB962C8B-B14F-4D97-AF65-F5344CB8AC3E}">
        <p14:creationId xmlns:p14="http://schemas.microsoft.com/office/powerpoint/2010/main" val="484267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6178D4F-31F1-4058-874A-47700C169B41}"/>
              </a:ext>
            </a:extLst>
          </p:cNvPr>
          <p:cNvSpPr>
            <a:spLocks noGrp="1"/>
          </p:cNvSpPr>
          <p:nvPr>
            <p:ph type="title"/>
          </p:nvPr>
        </p:nvSpPr>
        <p:spPr/>
        <p:txBody>
          <a:bodyPr/>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936C5E21-070F-4B4F-81AA-C419D8C33D5F}"/>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8092D711-7583-46B8-AB7E-9B540B847FBD}"/>
              </a:ext>
            </a:extLst>
          </p:cNvPr>
          <p:cNvSpPr>
            <a:spLocks noGrp="1"/>
          </p:cNvSpPr>
          <p:nvPr>
            <p:ph type="dt" sz="half" idx="10"/>
          </p:nvPr>
        </p:nvSpPr>
        <p:spPr/>
        <p:txBody>
          <a:bodyPr/>
          <a:lstStyle/>
          <a:p>
            <a:fld id="{A3498B0C-B2BC-4A7C-9577-8097DCA9A011}" type="datetime1">
              <a:rPr lang="en-US" smtClean="0"/>
              <a:t>12/29/2023</a:t>
            </a:fld>
            <a:endParaRPr lang="en-US"/>
          </a:p>
        </p:txBody>
      </p:sp>
      <p:sp>
        <p:nvSpPr>
          <p:cNvPr id="5" name="Chỗ dành sẵn cho Chân trang 4">
            <a:extLst>
              <a:ext uri="{FF2B5EF4-FFF2-40B4-BE49-F238E27FC236}">
                <a16:creationId xmlns:a16="http://schemas.microsoft.com/office/drawing/2014/main" id="{98BCCE59-CE72-409E-811C-6D7081B79602}"/>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75762688-A215-44A3-A8D7-DEB207333D7B}"/>
              </a:ext>
            </a:extLst>
          </p:cNvPr>
          <p:cNvSpPr>
            <a:spLocks noGrp="1"/>
          </p:cNvSpPr>
          <p:nvPr>
            <p:ph type="sldNum" sz="quarter" idx="12"/>
          </p:nvPr>
        </p:nvSpPr>
        <p:spPr/>
        <p:txBody>
          <a:bodyPr/>
          <a:lstStyle/>
          <a:p>
            <a:fld id="{822A708D-C984-4439-A215-56EF5D7602F5}" type="slidenum">
              <a:rPr lang="en-US" smtClean="0"/>
              <a:t>‹#›</a:t>
            </a:fld>
            <a:endParaRPr lang="en-US"/>
          </a:p>
        </p:txBody>
      </p:sp>
    </p:spTree>
    <p:extLst>
      <p:ext uri="{BB962C8B-B14F-4D97-AF65-F5344CB8AC3E}">
        <p14:creationId xmlns:p14="http://schemas.microsoft.com/office/powerpoint/2010/main" val="30580907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302524EF-3AC7-47C9-93F8-373DA2C93428}"/>
              </a:ext>
            </a:extLst>
          </p:cNvPr>
          <p:cNvSpPr>
            <a:spLocks noGrp="1"/>
          </p:cNvSpPr>
          <p:nvPr>
            <p:ph type="title" orient="vert"/>
          </p:nvPr>
        </p:nvSpPr>
        <p:spPr>
          <a:xfrm>
            <a:off x="8724900" y="365125"/>
            <a:ext cx="2628900" cy="5811838"/>
          </a:xfrm>
        </p:spPr>
        <p:txBody>
          <a:bodyPr vert="eaVert"/>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0C276696-8883-41B2-BFAA-9644E45FC38D}"/>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1FA97122-8E21-4799-A9BA-80ED5C666FF3}"/>
              </a:ext>
            </a:extLst>
          </p:cNvPr>
          <p:cNvSpPr>
            <a:spLocks noGrp="1"/>
          </p:cNvSpPr>
          <p:nvPr>
            <p:ph type="dt" sz="half" idx="10"/>
          </p:nvPr>
        </p:nvSpPr>
        <p:spPr/>
        <p:txBody>
          <a:bodyPr/>
          <a:lstStyle/>
          <a:p>
            <a:fld id="{4FA3DA4A-CAF0-4646-B8B2-EDCE32A9C9A0}" type="datetime1">
              <a:rPr lang="en-US" smtClean="0"/>
              <a:t>12/29/2023</a:t>
            </a:fld>
            <a:endParaRPr lang="en-US"/>
          </a:p>
        </p:txBody>
      </p:sp>
      <p:sp>
        <p:nvSpPr>
          <p:cNvPr id="5" name="Chỗ dành sẵn cho Chân trang 4">
            <a:extLst>
              <a:ext uri="{FF2B5EF4-FFF2-40B4-BE49-F238E27FC236}">
                <a16:creationId xmlns:a16="http://schemas.microsoft.com/office/drawing/2014/main" id="{BE6B322F-92F7-4719-8D59-738905A205E4}"/>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C517B359-B835-4066-B8C5-99F3DD9B4D16}"/>
              </a:ext>
            </a:extLst>
          </p:cNvPr>
          <p:cNvSpPr>
            <a:spLocks noGrp="1"/>
          </p:cNvSpPr>
          <p:nvPr>
            <p:ph type="sldNum" sz="quarter" idx="12"/>
          </p:nvPr>
        </p:nvSpPr>
        <p:spPr/>
        <p:txBody>
          <a:bodyPr/>
          <a:lstStyle/>
          <a:p>
            <a:fld id="{822A708D-C984-4439-A215-56EF5D7602F5}" type="slidenum">
              <a:rPr lang="en-US" smtClean="0"/>
              <a:t>‹#›</a:t>
            </a:fld>
            <a:endParaRPr lang="en-US"/>
          </a:p>
        </p:txBody>
      </p:sp>
    </p:spTree>
    <p:extLst>
      <p:ext uri="{BB962C8B-B14F-4D97-AF65-F5344CB8AC3E}">
        <p14:creationId xmlns:p14="http://schemas.microsoft.com/office/powerpoint/2010/main" val="11921762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ố trí Tùy chỉnh">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3E1DBE-8692-E242-ACAF-FAC9F76A32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493" y="0"/>
            <a:ext cx="12153014" cy="6858000"/>
          </a:xfrm>
          <a:prstGeom prst="rect">
            <a:avLst/>
          </a:prstGeom>
        </p:spPr>
      </p:pic>
      <p:sp>
        <p:nvSpPr>
          <p:cNvPr id="6" name="Rectangle 4">
            <a:extLst>
              <a:ext uri="{FF2B5EF4-FFF2-40B4-BE49-F238E27FC236}">
                <a16:creationId xmlns:a16="http://schemas.microsoft.com/office/drawing/2014/main" id="{E3110719-3E37-43BD-95A7-8CCCEE49B83A}"/>
              </a:ext>
            </a:extLst>
          </p:cNvPr>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Rectangle 5">
            <a:extLst>
              <a:ext uri="{FF2B5EF4-FFF2-40B4-BE49-F238E27FC236}">
                <a16:creationId xmlns:a16="http://schemas.microsoft.com/office/drawing/2014/main" id="{13D63B68-597E-4A2D-8ADD-ABB3A68E267D}"/>
              </a:ext>
            </a:extLst>
          </p:cNvPr>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TextBox 8">
            <a:extLst>
              <a:ext uri="{FF2B5EF4-FFF2-40B4-BE49-F238E27FC236}">
                <a16:creationId xmlns:a16="http://schemas.microsoft.com/office/drawing/2014/main" id="{F97D7A04-FB69-4313-9462-063F69FED1B3}"/>
              </a:ext>
            </a:extLst>
          </p:cNvPr>
          <p:cNvSpPr txBox="1"/>
          <p:nvPr userDrawn="1"/>
        </p:nvSpPr>
        <p:spPr>
          <a:xfrm>
            <a:off x="7025429" y="5478499"/>
            <a:ext cx="4738032" cy="1015663"/>
          </a:xfrm>
          <a:prstGeom prst="rect">
            <a:avLst/>
          </a:prstGeom>
          <a:noFill/>
        </p:spPr>
        <p:txBody>
          <a:bodyPr wrap="square" rtlCol="0">
            <a:spAutoFit/>
          </a:bodyPr>
          <a:lstStyle/>
          <a:p>
            <a:r>
              <a:rPr lang="en-VN" sz="6000" b="1">
                <a:solidFill>
                  <a:srgbClr val="13605F"/>
                </a:solidFill>
                <a:latin typeface="iCiel Gotham Ultra" pitchFamily="2" charset="77"/>
                <a:cs typeface="iCiel Gotham Ultra" pitchFamily="2" charset="77"/>
              </a:rPr>
              <a:t>Thank You</a:t>
            </a:r>
            <a:endParaRPr lang="en-VN" sz="6000" b="1" i="0">
              <a:solidFill>
                <a:srgbClr val="13605F"/>
              </a:solidFill>
              <a:latin typeface="iCiel Gotham Ultra" pitchFamily="2" charset="77"/>
              <a:cs typeface="iCiel Gotham Ultra" pitchFamily="2" charset="77"/>
            </a:endParaRPr>
          </a:p>
        </p:txBody>
      </p:sp>
    </p:spTree>
    <p:extLst>
      <p:ext uri="{BB962C8B-B14F-4D97-AF65-F5344CB8AC3E}">
        <p14:creationId xmlns:p14="http://schemas.microsoft.com/office/powerpoint/2010/main" val="19777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A19850F-4667-4C4C-8698-6511F7E93A28}"/>
              </a:ext>
            </a:extLst>
          </p:cNvPr>
          <p:cNvSpPr>
            <a:spLocks noGrp="1"/>
          </p:cNvSpPr>
          <p:nvPr>
            <p:ph type="title"/>
          </p:nvPr>
        </p:nvSpPr>
        <p:spPr>
          <a:xfrm>
            <a:off x="838200" y="365126"/>
            <a:ext cx="10515600" cy="1055302"/>
          </a:xfrm>
        </p:spPr>
        <p:txBody>
          <a:bodyPr/>
          <a:lstStyle>
            <a:lvl1pPr>
              <a:defRPr>
                <a:solidFill>
                  <a:srgbClr val="005F69"/>
                </a:solidFill>
              </a:defRPr>
            </a:lvl1pPr>
          </a:lstStyle>
          <a:p>
            <a:r>
              <a:rPr lang="vi-VN" dirty="0"/>
              <a:t>Bấm để sửa kiểu tiêu đề Bản cái</a:t>
            </a:r>
            <a:endParaRPr lang="en-US" dirty="0"/>
          </a:p>
        </p:txBody>
      </p:sp>
      <p:sp>
        <p:nvSpPr>
          <p:cNvPr id="3" name="Chỗ dành sẵn cho Nội dung 2">
            <a:extLst>
              <a:ext uri="{FF2B5EF4-FFF2-40B4-BE49-F238E27FC236}">
                <a16:creationId xmlns:a16="http://schemas.microsoft.com/office/drawing/2014/main" id="{AF7BAE1B-D466-4EBD-A1E5-23C8D4917B43}"/>
              </a:ext>
            </a:extLst>
          </p:cNvPr>
          <p:cNvSpPr>
            <a:spLocks noGrp="1"/>
          </p:cNvSpPr>
          <p:nvPr>
            <p:ph idx="1"/>
          </p:nvPr>
        </p:nvSpPr>
        <p:spPr>
          <a:xfrm>
            <a:off x="838200" y="1518082"/>
            <a:ext cx="10515600" cy="4838268"/>
          </a:xfrm>
        </p:spPr>
        <p:txBody>
          <a:bodyPr/>
          <a:lstStyle>
            <a:lvl1pPr algn="just">
              <a:defRPr sz="2200"/>
            </a:lvl1pPr>
            <a:lvl2pPr algn="just">
              <a:defRPr sz="2000"/>
            </a:lvl2pPr>
            <a:lvl3pPr algn="just">
              <a:defRPr sz="1800"/>
            </a:lvl3pPr>
            <a:lvl4pPr algn="just">
              <a:defRPr sz="1600"/>
            </a:lvl4pPr>
            <a:lvl5pPr algn="just">
              <a:defRPr sz="1400"/>
            </a:lvl5pPr>
          </a:lstStyle>
          <a:p>
            <a:pPr lvl="0"/>
            <a:r>
              <a:rPr lang="vi-VN" dirty="0"/>
              <a:t>Bấm để chỉnh sửa kiểu văn bản của Bản cái</a:t>
            </a:r>
          </a:p>
          <a:p>
            <a:pPr lvl="1"/>
            <a:r>
              <a:rPr lang="vi-VN" dirty="0"/>
              <a:t>Mức hai</a:t>
            </a:r>
          </a:p>
          <a:p>
            <a:pPr lvl="2"/>
            <a:r>
              <a:rPr lang="vi-VN" dirty="0"/>
              <a:t>Mức ba</a:t>
            </a:r>
          </a:p>
          <a:p>
            <a:pPr lvl="3"/>
            <a:r>
              <a:rPr lang="vi-VN" dirty="0"/>
              <a:t>Mức bốn</a:t>
            </a:r>
          </a:p>
          <a:p>
            <a:pPr lvl="4"/>
            <a:r>
              <a:rPr lang="vi-VN" dirty="0"/>
              <a:t>Mức năm</a:t>
            </a:r>
            <a:endParaRPr lang="en-US" dirty="0"/>
          </a:p>
        </p:txBody>
      </p:sp>
      <p:sp>
        <p:nvSpPr>
          <p:cNvPr id="4" name="Chỗ dành sẵn cho Ngày tháng 3">
            <a:extLst>
              <a:ext uri="{FF2B5EF4-FFF2-40B4-BE49-F238E27FC236}">
                <a16:creationId xmlns:a16="http://schemas.microsoft.com/office/drawing/2014/main" id="{676AE8C9-B455-4218-AC43-0F4E8F4F3D15}"/>
              </a:ext>
            </a:extLst>
          </p:cNvPr>
          <p:cNvSpPr>
            <a:spLocks noGrp="1"/>
          </p:cNvSpPr>
          <p:nvPr>
            <p:ph type="dt" sz="half" idx="10"/>
          </p:nvPr>
        </p:nvSpPr>
        <p:spPr/>
        <p:txBody>
          <a:bodyPr/>
          <a:lstStyle/>
          <a:p>
            <a:fld id="{9E359BF4-D06D-408D-9637-A49939190AC2}" type="datetime1">
              <a:rPr lang="en-US" smtClean="0"/>
              <a:t>12/29/2023</a:t>
            </a:fld>
            <a:endParaRPr lang="en-US"/>
          </a:p>
        </p:txBody>
      </p:sp>
      <p:sp>
        <p:nvSpPr>
          <p:cNvPr id="5" name="Chỗ dành sẵn cho Chân trang 4">
            <a:extLst>
              <a:ext uri="{FF2B5EF4-FFF2-40B4-BE49-F238E27FC236}">
                <a16:creationId xmlns:a16="http://schemas.microsoft.com/office/drawing/2014/main" id="{57452F8A-D1C4-4207-9774-76F9A6B85FC8}"/>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DE45F029-3544-4A22-A84B-9DD81CC58993}"/>
              </a:ext>
            </a:extLst>
          </p:cNvPr>
          <p:cNvSpPr>
            <a:spLocks noGrp="1"/>
          </p:cNvSpPr>
          <p:nvPr>
            <p:ph type="sldNum" sz="quarter" idx="12"/>
          </p:nvPr>
        </p:nvSpPr>
        <p:spPr/>
        <p:txBody>
          <a:bodyPr/>
          <a:lstStyle/>
          <a:p>
            <a:fld id="{822A708D-C984-4439-A215-56EF5D7602F5}" type="slidenum">
              <a:rPr lang="en-US" smtClean="0"/>
              <a:t>‹#›</a:t>
            </a:fld>
            <a:endParaRPr lang="en-US"/>
          </a:p>
        </p:txBody>
      </p:sp>
      <p:sp>
        <p:nvSpPr>
          <p:cNvPr id="7" name="Rectangle 4">
            <a:extLst>
              <a:ext uri="{FF2B5EF4-FFF2-40B4-BE49-F238E27FC236}">
                <a16:creationId xmlns:a16="http://schemas.microsoft.com/office/drawing/2014/main" id="{8BE75B98-B990-45C6-9123-5619EDBCC759}"/>
              </a:ext>
            </a:extLst>
          </p:cNvPr>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5">
            <a:extLst>
              <a:ext uri="{FF2B5EF4-FFF2-40B4-BE49-F238E27FC236}">
                <a16:creationId xmlns:a16="http://schemas.microsoft.com/office/drawing/2014/main" id="{EB2CE738-48A1-4C75-A029-6BFFA2B345A5}"/>
              </a:ext>
            </a:extLst>
          </p:cNvPr>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4080602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ố trí Tùy chỉnh">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5F9EC84B-CEE4-4318-846C-9105B3DB415C}"/>
              </a:ext>
            </a:extLst>
          </p:cNvPr>
          <p:cNvSpPr/>
          <p:nvPr userDrawn="1"/>
        </p:nvSpPr>
        <p:spPr>
          <a:xfrm>
            <a:off x="7510272" y="0"/>
            <a:ext cx="4681728" cy="6858000"/>
          </a:xfrm>
          <a:prstGeom prst="rect">
            <a:avLst/>
          </a:prstGeom>
          <a:solidFill>
            <a:srgbClr val="13605F">
              <a:alpha val="314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iêu đề 1">
            <a:extLst>
              <a:ext uri="{FF2B5EF4-FFF2-40B4-BE49-F238E27FC236}">
                <a16:creationId xmlns:a16="http://schemas.microsoft.com/office/drawing/2014/main" id="{784000E8-F8D5-40B8-B84D-C51FBCBB569A}"/>
              </a:ext>
            </a:extLst>
          </p:cNvPr>
          <p:cNvSpPr>
            <a:spLocks noGrp="1"/>
          </p:cNvSpPr>
          <p:nvPr>
            <p:ph type="title"/>
          </p:nvPr>
        </p:nvSpPr>
        <p:spPr/>
        <p:txBody>
          <a:bodyPr/>
          <a:lstStyle/>
          <a:p>
            <a:r>
              <a:rPr lang="vi-VN"/>
              <a:t>Bấm để sửa kiểu tiêu đề Bản cái</a:t>
            </a:r>
            <a:endParaRPr lang="en-US"/>
          </a:p>
        </p:txBody>
      </p:sp>
      <p:sp>
        <p:nvSpPr>
          <p:cNvPr id="3" name="Chỗ dành sẵn cho Ngày tháng 2">
            <a:extLst>
              <a:ext uri="{FF2B5EF4-FFF2-40B4-BE49-F238E27FC236}">
                <a16:creationId xmlns:a16="http://schemas.microsoft.com/office/drawing/2014/main" id="{9D97A4A5-13E7-4069-B629-FC98400BA2EE}"/>
              </a:ext>
            </a:extLst>
          </p:cNvPr>
          <p:cNvSpPr>
            <a:spLocks noGrp="1"/>
          </p:cNvSpPr>
          <p:nvPr>
            <p:ph type="dt" sz="half" idx="10"/>
          </p:nvPr>
        </p:nvSpPr>
        <p:spPr/>
        <p:txBody>
          <a:bodyPr/>
          <a:lstStyle/>
          <a:p>
            <a:fld id="{87A4050B-11E2-4738-A712-5989D5493779}" type="datetime1">
              <a:rPr lang="en-US" smtClean="0"/>
              <a:t>12/29/2023</a:t>
            </a:fld>
            <a:endParaRPr lang="en-US"/>
          </a:p>
        </p:txBody>
      </p:sp>
      <p:sp>
        <p:nvSpPr>
          <p:cNvPr id="4" name="Chỗ dành sẵn cho Chân trang 3">
            <a:extLst>
              <a:ext uri="{FF2B5EF4-FFF2-40B4-BE49-F238E27FC236}">
                <a16:creationId xmlns:a16="http://schemas.microsoft.com/office/drawing/2014/main" id="{BB750BBD-38F6-4541-96E6-CEF226823983}"/>
              </a:ext>
            </a:extLst>
          </p:cNvPr>
          <p:cNvSpPr>
            <a:spLocks noGrp="1"/>
          </p:cNvSpPr>
          <p:nvPr>
            <p:ph type="ftr" sz="quarter" idx="11"/>
          </p:nvPr>
        </p:nvSpPr>
        <p:spPr/>
        <p:txBody>
          <a:bodyPr/>
          <a:lstStyle/>
          <a:p>
            <a:endParaRPr lang="en-US"/>
          </a:p>
        </p:txBody>
      </p:sp>
      <p:sp>
        <p:nvSpPr>
          <p:cNvPr id="5" name="Chỗ dành sẵn cho Số hiệu Bản chiếu 4">
            <a:extLst>
              <a:ext uri="{FF2B5EF4-FFF2-40B4-BE49-F238E27FC236}">
                <a16:creationId xmlns:a16="http://schemas.microsoft.com/office/drawing/2014/main" id="{F463FE33-405F-43F4-AB99-698BE125840A}"/>
              </a:ext>
            </a:extLst>
          </p:cNvPr>
          <p:cNvSpPr>
            <a:spLocks noGrp="1"/>
          </p:cNvSpPr>
          <p:nvPr>
            <p:ph type="sldNum" sz="quarter" idx="12"/>
          </p:nvPr>
        </p:nvSpPr>
        <p:spPr/>
        <p:txBody>
          <a:bodyPr/>
          <a:lstStyle/>
          <a:p>
            <a:fld id="{822A708D-C984-4439-A215-56EF5D7602F5}" type="slidenum">
              <a:rPr lang="en-US" smtClean="0"/>
              <a:t>‹#›</a:t>
            </a:fld>
            <a:endParaRPr lang="en-US"/>
          </a:p>
        </p:txBody>
      </p:sp>
    </p:spTree>
    <p:extLst>
      <p:ext uri="{BB962C8B-B14F-4D97-AF65-F5344CB8AC3E}">
        <p14:creationId xmlns:p14="http://schemas.microsoft.com/office/powerpoint/2010/main" val="3265910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96B29-97C5-4F36-9951-4243E87B9201}"/>
              </a:ext>
            </a:extLst>
          </p:cNvPr>
          <p:cNvSpPr>
            <a:spLocks noGrp="1"/>
          </p:cNvSpPr>
          <p:nvPr>
            <p:ph type="title"/>
          </p:nvPr>
        </p:nvSpPr>
        <p:spPr>
          <a:xfrm>
            <a:off x="647819" y="835595"/>
            <a:ext cx="6862453" cy="2852737"/>
          </a:xfrm>
        </p:spPr>
        <p:txBody>
          <a:bodyPr anchor="b">
            <a:normAutofit/>
          </a:bodyPr>
          <a:lstStyle>
            <a:lvl1pPr>
              <a:defRPr sz="4400">
                <a:solidFill>
                  <a:srgbClr val="005F69"/>
                </a:solidFill>
              </a:defRPr>
            </a:lvl1pPr>
          </a:lstStyle>
          <a:p>
            <a:r>
              <a:rPr lang="vi-VN" dirty="0"/>
              <a:t>Bấm để sửa kiểu</a:t>
            </a:r>
            <a:endParaRPr lang="en-US" dirty="0"/>
          </a:p>
        </p:txBody>
      </p:sp>
      <p:sp>
        <p:nvSpPr>
          <p:cNvPr id="3" name="Chỗ dành sẵn cho Văn bản 2">
            <a:extLst>
              <a:ext uri="{FF2B5EF4-FFF2-40B4-BE49-F238E27FC236}">
                <a16:creationId xmlns:a16="http://schemas.microsoft.com/office/drawing/2014/main" id="{01BC9068-490F-47F4-A305-35994A562498}"/>
              </a:ext>
            </a:extLst>
          </p:cNvPr>
          <p:cNvSpPr>
            <a:spLocks noGrp="1"/>
          </p:cNvSpPr>
          <p:nvPr>
            <p:ph type="body" idx="1"/>
          </p:nvPr>
        </p:nvSpPr>
        <p:spPr>
          <a:xfrm>
            <a:off x="647819" y="3715320"/>
            <a:ext cx="6862453"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dirty="0" err="1"/>
              <a:t>Bấm</a:t>
            </a:r>
            <a:r>
              <a:rPr lang="vi-VN" dirty="0"/>
              <a:t> </a:t>
            </a:r>
            <a:r>
              <a:rPr lang="vi-VN" dirty="0" err="1"/>
              <a:t>để</a:t>
            </a:r>
            <a:r>
              <a:rPr lang="vi-VN" dirty="0"/>
              <a:t> </a:t>
            </a:r>
            <a:r>
              <a:rPr lang="vi-VN" dirty="0" err="1"/>
              <a:t>chỉnh</a:t>
            </a:r>
            <a:r>
              <a:rPr lang="vi-VN" dirty="0"/>
              <a:t> </a:t>
            </a:r>
            <a:r>
              <a:rPr lang="vi-VN" dirty="0" err="1"/>
              <a:t>sửa</a:t>
            </a:r>
            <a:r>
              <a:rPr lang="vi-VN" dirty="0"/>
              <a:t> </a:t>
            </a:r>
            <a:r>
              <a:rPr lang="vi-VN" dirty="0" err="1"/>
              <a:t>kiểu</a:t>
            </a:r>
            <a:r>
              <a:rPr lang="vi-VN" dirty="0"/>
              <a:t> văn </a:t>
            </a:r>
            <a:r>
              <a:rPr lang="vi-VN" dirty="0" err="1"/>
              <a:t>bản</a:t>
            </a:r>
            <a:r>
              <a:rPr lang="vi-VN" dirty="0"/>
              <a:t> </a:t>
            </a:r>
            <a:r>
              <a:rPr lang="vi-VN" dirty="0" err="1"/>
              <a:t>của</a:t>
            </a:r>
            <a:r>
              <a:rPr lang="vi-VN" dirty="0"/>
              <a:t> </a:t>
            </a:r>
            <a:r>
              <a:rPr lang="vi-VN" dirty="0" err="1"/>
              <a:t>Bản</a:t>
            </a:r>
            <a:r>
              <a:rPr lang="vi-VN" dirty="0"/>
              <a:t> </a:t>
            </a:r>
            <a:r>
              <a:rPr lang="vi-VN" dirty="0" err="1"/>
              <a:t>cái</a:t>
            </a:r>
            <a:endParaRPr lang="vi-VN" dirty="0"/>
          </a:p>
        </p:txBody>
      </p:sp>
      <p:sp>
        <p:nvSpPr>
          <p:cNvPr id="4" name="Chỗ dành sẵn cho Ngày tháng 3">
            <a:extLst>
              <a:ext uri="{FF2B5EF4-FFF2-40B4-BE49-F238E27FC236}">
                <a16:creationId xmlns:a16="http://schemas.microsoft.com/office/drawing/2014/main" id="{AF544862-9A1C-4A46-AF75-3825CD9E582F}"/>
              </a:ext>
            </a:extLst>
          </p:cNvPr>
          <p:cNvSpPr>
            <a:spLocks noGrp="1"/>
          </p:cNvSpPr>
          <p:nvPr>
            <p:ph type="dt" sz="half" idx="10"/>
          </p:nvPr>
        </p:nvSpPr>
        <p:spPr/>
        <p:txBody>
          <a:bodyPr/>
          <a:lstStyle/>
          <a:p>
            <a:fld id="{83F6FE22-47A3-4788-B82A-235B73045AF7}" type="datetime1">
              <a:rPr lang="en-US" smtClean="0"/>
              <a:t>12/29/2023</a:t>
            </a:fld>
            <a:endParaRPr lang="en-US"/>
          </a:p>
        </p:txBody>
      </p:sp>
      <p:sp>
        <p:nvSpPr>
          <p:cNvPr id="5" name="Chỗ dành sẵn cho Chân trang 4">
            <a:extLst>
              <a:ext uri="{FF2B5EF4-FFF2-40B4-BE49-F238E27FC236}">
                <a16:creationId xmlns:a16="http://schemas.microsoft.com/office/drawing/2014/main" id="{F4513E78-8304-4CEC-B2D5-FCEA8978DFE5}"/>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9142DA60-A6F0-477D-8D1D-4C32A30F0890}"/>
              </a:ext>
            </a:extLst>
          </p:cNvPr>
          <p:cNvSpPr>
            <a:spLocks noGrp="1"/>
          </p:cNvSpPr>
          <p:nvPr>
            <p:ph type="sldNum" sz="quarter" idx="12"/>
          </p:nvPr>
        </p:nvSpPr>
        <p:spPr/>
        <p:txBody>
          <a:bodyPr/>
          <a:lstStyle/>
          <a:p>
            <a:fld id="{822A708D-C984-4439-A215-56EF5D7602F5}" type="slidenum">
              <a:rPr lang="en-US" smtClean="0"/>
              <a:t>‹#›</a:t>
            </a:fld>
            <a:endParaRPr lang="en-US"/>
          </a:p>
        </p:txBody>
      </p:sp>
      <p:sp>
        <p:nvSpPr>
          <p:cNvPr id="7" name="Rectangle 3">
            <a:extLst>
              <a:ext uri="{FF2B5EF4-FFF2-40B4-BE49-F238E27FC236}">
                <a16:creationId xmlns:a16="http://schemas.microsoft.com/office/drawing/2014/main" id="{E0155C33-CCE1-431C-A0E8-A5997F45A3C1}"/>
              </a:ext>
            </a:extLst>
          </p:cNvPr>
          <p:cNvSpPr/>
          <p:nvPr userDrawn="1"/>
        </p:nvSpPr>
        <p:spPr>
          <a:xfrm>
            <a:off x="7510272" y="0"/>
            <a:ext cx="4681728" cy="6858000"/>
          </a:xfrm>
          <a:prstGeom prst="rect">
            <a:avLst/>
          </a:prstGeom>
          <a:solidFill>
            <a:srgbClr val="13605F">
              <a:alpha val="314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4">
            <a:extLst>
              <a:ext uri="{FF2B5EF4-FFF2-40B4-BE49-F238E27FC236}">
                <a16:creationId xmlns:a16="http://schemas.microsoft.com/office/drawing/2014/main" id="{BC96FAAC-2233-4C1C-803E-4DECEB4CCBD1}"/>
              </a:ext>
            </a:extLst>
          </p:cNvPr>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5">
            <a:extLst>
              <a:ext uri="{FF2B5EF4-FFF2-40B4-BE49-F238E27FC236}">
                <a16:creationId xmlns:a16="http://schemas.microsoft.com/office/drawing/2014/main" id="{954F40F2-6909-49DC-9723-AF77BCE6E5C3}"/>
              </a:ext>
            </a:extLst>
          </p:cNvPr>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29" name="Picture 6">
            <a:extLst>
              <a:ext uri="{FF2B5EF4-FFF2-40B4-BE49-F238E27FC236}">
                <a16:creationId xmlns:a16="http://schemas.microsoft.com/office/drawing/2014/main" id="{434F2A1E-ADEA-4652-A3EF-ADA5673844B8}"/>
              </a:ext>
            </a:extLst>
          </p:cNvPr>
          <p:cNvPicPr>
            <a:picLocks noChangeAspect="1"/>
          </p:cNvPicPr>
          <p:nvPr userDrawn="1"/>
        </p:nvPicPr>
        <p:blipFill>
          <a:blip r:embed="rId2"/>
          <a:stretch>
            <a:fillRect/>
          </a:stretch>
        </p:blipFill>
        <p:spPr>
          <a:xfrm>
            <a:off x="386661" y="309369"/>
            <a:ext cx="1137339" cy="659830"/>
          </a:xfrm>
          <a:prstGeom prst="rect">
            <a:avLst/>
          </a:prstGeom>
        </p:spPr>
      </p:pic>
      <p:sp>
        <p:nvSpPr>
          <p:cNvPr id="11" name="Chỗ dành sẵn cho Hình ảnh 10">
            <a:extLst>
              <a:ext uri="{FF2B5EF4-FFF2-40B4-BE49-F238E27FC236}">
                <a16:creationId xmlns:a16="http://schemas.microsoft.com/office/drawing/2014/main" id="{F818108B-6521-43CD-8AC9-130F5523F200}"/>
              </a:ext>
            </a:extLst>
          </p:cNvPr>
          <p:cNvSpPr>
            <a:spLocks noGrp="1"/>
          </p:cNvSpPr>
          <p:nvPr>
            <p:ph type="pic" sz="quarter" idx="13" hasCustomPrompt="1"/>
          </p:nvPr>
        </p:nvSpPr>
        <p:spPr>
          <a:xfrm>
            <a:off x="7510463" y="0"/>
            <a:ext cx="4640262" cy="6858000"/>
          </a:xfrm>
        </p:spPr>
        <p:txBody>
          <a:bodyPr/>
          <a:lstStyle>
            <a:lvl1pPr>
              <a:defRPr/>
            </a:lvl1pPr>
          </a:lstStyle>
          <a:p>
            <a:r>
              <a:rPr lang="en-US" err="1"/>
              <a:t>Chèn</a:t>
            </a:r>
            <a:r>
              <a:rPr lang="en-US"/>
              <a:t> </a:t>
            </a:r>
            <a:r>
              <a:rPr lang="en-US" err="1"/>
              <a:t>hình</a:t>
            </a:r>
            <a:r>
              <a:rPr lang="en-US"/>
              <a:t> </a:t>
            </a:r>
            <a:r>
              <a:rPr lang="en-US" err="1"/>
              <a:t>ảnh</a:t>
            </a:r>
            <a:r>
              <a:rPr lang="en-US"/>
              <a:t> </a:t>
            </a:r>
            <a:r>
              <a:rPr lang="en-US" err="1"/>
              <a:t>vào</a:t>
            </a:r>
            <a:r>
              <a:rPr lang="en-US"/>
              <a:t> </a:t>
            </a:r>
            <a:r>
              <a:rPr lang="en-US" err="1"/>
              <a:t>đây</a:t>
            </a:r>
            <a:endParaRPr lang="en-US"/>
          </a:p>
        </p:txBody>
      </p:sp>
    </p:spTree>
    <p:extLst>
      <p:ext uri="{BB962C8B-B14F-4D97-AF65-F5344CB8AC3E}">
        <p14:creationId xmlns:p14="http://schemas.microsoft.com/office/powerpoint/2010/main" val="1730960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Đầu trang của Phần">
    <p:spTree>
      <p:nvGrpSpPr>
        <p:cNvPr id="1" name=""/>
        <p:cNvGrpSpPr/>
        <p:nvPr/>
      </p:nvGrpSpPr>
      <p:grpSpPr>
        <a:xfrm>
          <a:off x="0" y="0"/>
          <a:ext cx="0" cy="0"/>
          <a:chOff x="0" y="0"/>
          <a:chExt cx="0" cy="0"/>
        </a:xfrm>
      </p:grpSpPr>
      <p:sp>
        <p:nvSpPr>
          <p:cNvPr id="4" name="Chỗ dành sẵn cho Ngày tháng 3">
            <a:extLst>
              <a:ext uri="{FF2B5EF4-FFF2-40B4-BE49-F238E27FC236}">
                <a16:creationId xmlns:a16="http://schemas.microsoft.com/office/drawing/2014/main" id="{AF544862-9A1C-4A46-AF75-3825CD9E582F}"/>
              </a:ext>
            </a:extLst>
          </p:cNvPr>
          <p:cNvSpPr>
            <a:spLocks noGrp="1"/>
          </p:cNvSpPr>
          <p:nvPr>
            <p:ph type="dt" sz="half" idx="10"/>
          </p:nvPr>
        </p:nvSpPr>
        <p:spPr/>
        <p:txBody>
          <a:bodyPr/>
          <a:lstStyle/>
          <a:p>
            <a:fld id="{1E522FB8-C3BD-49DC-835F-6338EB31547D}" type="datetime1">
              <a:rPr lang="en-US" smtClean="0"/>
              <a:t>12/29/2023</a:t>
            </a:fld>
            <a:endParaRPr lang="en-US"/>
          </a:p>
        </p:txBody>
      </p:sp>
      <p:sp>
        <p:nvSpPr>
          <p:cNvPr id="5" name="Chỗ dành sẵn cho Chân trang 4">
            <a:extLst>
              <a:ext uri="{FF2B5EF4-FFF2-40B4-BE49-F238E27FC236}">
                <a16:creationId xmlns:a16="http://schemas.microsoft.com/office/drawing/2014/main" id="{F4513E78-8304-4CEC-B2D5-FCEA8978DFE5}"/>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9142DA60-A6F0-477D-8D1D-4C32A30F0890}"/>
              </a:ext>
            </a:extLst>
          </p:cNvPr>
          <p:cNvSpPr>
            <a:spLocks noGrp="1"/>
          </p:cNvSpPr>
          <p:nvPr>
            <p:ph type="sldNum" sz="quarter" idx="12"/>
          </p:nvPr>
        </p:nvSpPr>
        <p:spPr/>
        <p:txBody>
          <a:bodyPr/>
          <a:lstStyle/>
          <a:p>
            <a:fld id="{822A708D-C984-4439-A215-56EF5D7602F5}" type="slidenum">
              <a:rPr lang="en-US" smtClean="0"/>
              <a:t>‹#›</a:t>
            </a:fld>
            <a:endParaRPr lang="en-US"/>
          </a:p>
        </p:txBody>
      </p:sp>
      <p:sp>
        <p:nvSpPr>
          <p:cNvPr id="8" name="Rectangle 4">
            <a:extLst>
              <a:ext uri="{FF2B5EF4-FFF2-40B4-BE49-F238E27FC236}">
                <a16:creationId xmlns:a16="http://schemas.microsoft.com/office/drawing/2014/main" id="{BC96FAAC-2233-4C1C-803E-4DECEB4CCBD1}"/>
              </a:ext>
            </a:extLst>
          </p:cNvPr>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5">
            <a:extLst>
              <a:ext uri="{FF2B5EF4-FFF2-40B4-BE49-F238E27FC236}">
                <a16:creationId xmlns:a16="http://schemas.microsoft.com/office/drawing/2014/main" id="{954F40F2-6909-49DC-9723-AF77BCE6E5C3}"/>
              </a:ext>
            </a:extLst>
          </p:cNvPr>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1" name="Picture 6">
            <a:extLst>
              <a:ext uri="{FF2B5EF4-FFF2-40B4-BE49-F238E27FC236}">
                <a16:creationId xmlns:a16="http://schemas.microsoft.com/office/drawing/2014/main" id="{7CBD55E4-6A16-40F9-BD1E-715EFDCFD5A4}"/>
              </a:ext>
            </a:extLst>
          </p:cNvPr>
          <p:cNvPicPr>
            <a:picLocks noChangeAspect="1"/>
          </p:cNvPicPr>
          <p:nvPr userDrawn="1"/>
        </p:nvPicPr>
        <p:blipFill>
          <a:blip r:embed="rId2"/>
          <a:stretch>
            <a:fillRect/>
          </a:stretch>
        </p:blipFill>
        <p:spPr>
          <a:xfrm>
            <a:off x="346162" y="363839"/>
            <a:ext cx="855785" cy="496486"/>
          </a:xfrm>
          <a:prstGeom prst="rect">
            <a:avLst/>
          </a:prstGeom>
        </p:spPr>
      </p:pic>
      <p:sp>
        <p:nvSpPr>
          <p:cNvPr id="25" name="Chỗ dành sẵn cho Tiêu đề 1">
            <a:extLst>
              <a:ext uri="{FF2B5EF4-FFF2-40B4-BE49-F238E27FC236}">
                <a16:creationId xmlns:a16="http://schemas.microsoft.com/office/drawing/2014/main" id="{92100B22-3F03-4510-BC00-FF77C95E42E5}"/>
              </a:ext>
            </a:extLst>
          </p:cNvPr>
          <p:cNvSpPr>
            <a:spLocks noGrp="1"/>
          </p:cNvSpPr>
          <p:nvPr>
            <p:ph type="title"/>
          </p:nvPr>
        </p:nvSpPr>
        <p:spPr>
          <a:xfrm>
            <a:off x="1456841" y="979933"/>
            <a:ext cx="6053431" cy="1325563"/>
          </a:xfrm>
          <a:prstGeom prst="rect">
            <a:avLst/>
          </a:prstGeom>
        </p:spPr>
        <p:txBody>
          <a:bodyPr vert="horz" lIns="91440" tIns="45720" rIns="91440" bIns="45720" rtlCol="0" anchor="ctr">
            <a:normAutofit/>
          </a:bodyPr>
          <a:lstStyle/>
          <a:p>
            <a:r>
              <a:rPr lang="vi-VN" dirty="0"/>
              <a:t>Bấm để sửa kiểu</a:t>
            </a:r>
            <a:endParaRPr lang="en-US" dirty="0"/>
          </a:p>
        </p:txBody>
      </p:sp>
    </p:spTree>
    <p:extLst>
      <p:ext uri="{BB962C8B-B14F-4D97-AF65-F5344CB8AC3E}">
        <p14:creationId xmlns:p14="http://schemas.microsoft.com/office/powerpoint/2010/main" val="398818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ỉ Tiêu đề">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B7443E54-BA7B-41EC-B73E-EB646925B3A2}"/>
              </a:ext>
            </a:extLst>
          </p:cNvPr>
          <p:cNvSpPr>
            <a:spLocks noGrp="1"/>
          </p:cNvSpPr>
          <p:nvPr>
            <p:ph type="dt" sz="half" idx="10"/>
          </p:nvPr>
        </p:nvSpPr>
        <p:spPr/>
        <p:txBody>
          <a:bodyPr/>
          <a:lstStyle/>
          <a:p>
            <a:fld id="{72CEF1DD-B9CC-4ED8-AC2D-06EAFE8EFC31}" type="datetime1">
              <a:rPr lang="en-US" smtClean="0"/>
              <a:t>12/29/2023</a:t>
            </a:fld>
            <a:endParaRPr lang="en-US"/>
          </a:p>
        </p:txBody>
      </p:sp>
      <p:sp>
        <p:nvSpPr>
          <p:cNvPr id="4" name="Chỗ dành sẵn cho Chân trang 3">
            <a:extLst>
              <a:ext uri="{FF2B5EF4-FFF2-40B4-BE49-F238E27FC236}">
                <a16:creationId xmlns:a16="http://schemas.microsoft.com/office/drawing/2014/main" id="{EA087A5C-5F43-4470-904A-04BC7328B58E}"/>
              </a:ext>
            </a:extLst>
          </p:cNvPr>
          <p:cNvSpPr>
            <a:spLocks noGrp="1"/>
          </p:cNvSpPr>
          <p:nvPr>
            <p:ph type="ftr" sz="quarter" idx="11"/>
          </p:nvPr>
        </p:nvSpPr>
        <p:spPr/>
        <p:txBody>
          <a:bodyPr/>
          <a:lstStyle/>
          <a:p>
            <a:endParaRPr lang="en-US"/>
          </a:p>
        </p:txBody>
      </p:sp>
      <p:sp>
        <p:nvSpPr>
          <p:cNvPr id="5" name="Chỗ dành sẵn cho Số hiệu Bản chiếu 4">
            <a:extLst>
              <a:ext uri="{FF2B5EF4-FFF2-40B4-BE49-F238E27FC236}">
                <a16:creationId xmlns:a16="http://schemas.microsoft.com/office/drawing/2014/main" id="{63C43074-D104-4BBA-AE4F-29F9C1239381}"/>
              </a:ext>
            </a:extLst>
          </p:cNvPr>
          <p:cNvSpPr>
            <a:spLocks noGrp="1"/>
          </p:cNvSpPr>
          <p:nvPr>
            <p:ph type="sldNum" sz="quarter" idx="12"/>
          </p:nvPr>
        </p:nvSpPr>
        <p:spPr/>
        <p:txBody>
          <a:bodyPr/>
          <a:lstStyle/>
          <a:p>
            <a:fld id="{822A708D-C984-4439-A215-56EF5D7602F5}" type="slidenum">
              <a:rPr lang="en-US" smtClean="0"/>
              <a:t>‹#›</a:t>
            </a:fld>
            <a:endParaRPr lang="en-US"/>
          </a:p>
        </p:txBody>
      </p:sp>
      <p:sp>
        <p:nvSpPr>
          <p:cNvPr id="15" name="Rectangle 22">
            <a:extLst>
              <a:ext uri="{FF2B5EF4-FFF2-40B4-BE49-F238E27FC236}">
                <a16:creationId xmlns:a16="http://schemas.microsoft.com/office/drawing/2014/main" id="{B896863F-081D-44FA-A098-6A6E3796C99D}"/>
              </a:ext>
            </a:extLst>
          </p:cNvPr>
          <p:cNvSpPr/>
          <p:nvPr userDrawn="1"/>
        </p:nvSpPr>
        <p:spPr>
          <a:xfrm>
            <a:off x="0" y="-233330"/>
            <a:ext cx="12344400" cy="3096864"/>
          </a:xfrm>
          <a:prstGeom prst="rect">
            <a:avLst/>
          </a:prstGeom>
          <a:solidFill>
            <a:srgbClr val="136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 name="Rectangle 4">
            <a:extLst>
              <a:ext uri="{FF2B5EF4-FFF2-40B4-BE49-F238E27FC236}">
                <a16:creationId xmlns:a16="http://schemas.microsoft.com/office/drawing/2014/main" id="{E7B0303A-D4F5-4141-81C3-7CE5C2F474B8}"/>
              </a:ext>
            </a:extLst>
          </p:cNvPr>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7" name="Rectangle 5">
            <a:extLst>
              <a:ext uri="{FF2B5EF4-FFF2-40B4-BE49-F238E27FC236}">
                <a16:creationId xmlns:a16="http://schemas.microsoft.com/office/drawing/2014/main" id="{A3965ED9-91DA-43CA-B074-FBB4D4C1F57E}"/>
              </a:ext>
            </a:extLst>
          </p:cNvPr>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 name="Rectangle 1">
            <a:extLst>
              <a:ext uri="{FF2B5EF4-FFF2-40B4-BE49-F238E27FC236}">
                <a16:creationId xmlns:a16="http://schemas.microsoft.com/office/drawing/2014/main" id="{1D7C1FAA-06F4-4D4F-B699-EBFC98D4A3FB}"/>
              </a:ext>
            </a:extLst>
          </p:cNvPr>
          <p:cNvSpPr/>
          <p:nvPr userDrawn="1"/>
        </p:nvSpPr>
        <p:spPr>
          <a:xfrm>
            <a:off x="864973" y="3813720"/>
            <a:ext cx="1470454" cy="45719"/>
          </a:xfrm>
          <a:prstGeom prst="rect">
            <a:avLst/>
          </a:prstGeom>
          <a:solidFill>
            <a:srgbClr val="005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rgbClr val="005F69"/>
              </a:solidFill>
            </a:endParaRPr>
          </a:p>
        </p:txBody>
      </p:sp>
      <p:sp>
        <p:nvSpPr>
          <p:cNvPr id="24" name="Tiêu đề 1">
            <a:extLst>
              <a:ext uri="{FF2B5EF4-FFF2-40B4-BE49-F238E27FC236}">
                <a16:creationId xmlns:a16="http://schemas.microsoft.com/office/drawing/2014/main" id="{451E23BA-EBC4-4EC9-BAD3-43B1311DD65D}"/>
              </a:ext>
            </a:extLst>
          </p:cNvPr>
          <p:cNvSpPr>
            <a:spLocks noGrp="1"/>
          </p:cNvSpPr>
          <p:nvPr>
            <p:ph type="title"/>
          </p:nvPr>
        </p:nvSpPr>
        <p:spPr>
          <a:xfrm>
            <a:off x="782507" y="2852382"/>
            <a:ext cx="10515600" cy="1325563"/>
          </a:xfrm>
        </p:spPr>
        <p:txBody>
          <a:bodyPr/>
          <a:lstStyle>
            <a:lvl1pPr>
              <a:defRPr>
                <a:solidFill>
                  <a:srgbClr val="005F69"/>
                </a:solidFill>
              </a:defRPr>
            </a:lvl1pPr>
          </a:lstStyle>
          <a:p>
            <a:r>
              <a:rPr lang="vi-VN" dirty="0"/>
              <a:t>Bấm để sửa kiểu tiêu đề Bản cái</a:t>
            </a:r>
            <a:endParaRPr lang="en-US" dirty="0"/>
          </a:p>
        </p:txBody>
      </p:sp>
    </p:spTree>
    <p:extLst>
      <p:ext uri="{BB962C8B-B14F-4D97-AF65-F5344CB8AC3E}">
        <p14:creationId xmlns:p14="http://schemas.microsoft.com/office/powerpoint/2010/main" val="1164108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ỉ Tiêu đề">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B7443E54-BA7B-41EC-B73E-EB646925B3A2}"/>
              </a:ext>
            </a:extLst>
          </p:cNvPr>
          <p:cNvSpPr>
            <a:spLocks noGrp="1"/>
          </p:cNvSpPr>
          <p:nvPr>
            <p:ph type="dt" sz="half" idx="10"/>
          </p:nvPr>
        </p:nvSpPr>
        <p:spPr/>
        <p:txBody>
          <a:bodyPr/>
          <a:lstStyle/>
          <a:p>
            <a:fld id="{C1E52939-21AD-4A23-A0B3-FC6B914688E7}" type="datetime1">
              <a:rPr lang="en-US" smtClean="0"/>
              <a:t>12/29/2023</a:t>
            </a:fld>
            <a:endParaRPr lang="en-US"/>
          </a:p>
        </p:txBody>
      </p:sp>
      <p:sp>
        <p:nvSpPr>
          <p:cNvPr id="4" name="Chỗ dành sẵn cho Chân trang 3">
            <a:extLst>
              <a:ext uri="{FF2B5EF4-FFF2-40B4-BE49-F238E27FC236}">
                <a16:creationId xmlns:a16="http://schemas.microsoft.com/office/drawing/2014/main" id="{EA087A5C-5F43-4470-904A-04BC7328B58E}"/>
              </a:ext>
            </a:extLst>
          </p:cNvPr>
          <p:cNvSpPr>
            <a:spLocks noGrp="1"/>
          </p:cNvSpPr>
          <p:nvPr>
            <p:ph type="ftr" sz="quarter" idx="11"/>
          </p:nvPr>
        </p:nvSpPr>
        <p:spPr/>
        <p:txBody>
          <a:bodyPr/>
          <a:lstStyle/>
          <a:p>
            <a:endParaRPr lang="en-US"/>
          </a:p>
        </p:txBody>
      </p:sp>
      <p:sp>
        <p:nvSpPr>
          <p:cNvPr id="5" name="Chỗ dành sẵn cho Số hiệu Bản chiếu 4">
            <a:extLst>
              <a:ext uri="{FF2B5EF4-FFF2-40B4-BE49-F238E27FC236}">
                <a16:creationId xmlns:a16="http://schemas.microsoft.com/office/drawing/2014/main" id="{63C43074-D104-4BBA-AE4F-29F9C1239381}"/>
              </a:ext>
            </a:extLst>
          </p:cNvPr>
          <p:cNvSpPr>
            <a:spLocks noGrp="1"/>
          </p:cNvSpPr>
          <p:nvPr>
            <p:ph type="sldNum" sz="quarter" idx="12"/>
          </p:nvPr>
        </p:nvSpPr>
        <p:spPr/>
        <p:txBody>
          <a:bodyPr/>
          <a:lstStyle/>
          <a:p>
            <a:fld id="{822A708D-C984-4439-A215-56EF5D7602F5}" type="slidenum">
              <a:rPr lang="en-US" smtClean="0"/>
              <a:t>‹#›</a:t>
            </a:fld>
            <a:endParaRPr lang="en-US"/>
          </a:p>
        </p:txBody>
      </p:sp>
      <p:sp>
        <p:nvSpPr>
          <p:cNvPr id="15" name="Rectangle 22">
            <a:extLst>
              <a:ext uri="{FF2B5EF4-FFF2-40B4-BE49-F238E27FC236}">
                <a16:creationId xmlns:a16="http://schemas.microsoft.com/office/drawing/2014/main" id="{B896863F-081D-44FA-A098-6A6E3796C99D}"/>
              </a:ext>
            </a:extLst>
          </p:cNvPr>
          <p:cNvSpPr/>
          <p:nvPr userDrawn="1"/>
        </p:nvSpPr>
        <p:spPr>
          <a:xfrm>
            <a:off x="0" y="-233330"/>
            <a:ext cx="12344400" cy="3096864"/>
          </a:xfrm>
          <a:prstGeom prst="rect">
            <a:avLst/>
          </a:prstGeom>
          <a:solidFill>
            <a:srgbClr val="136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 name="Rectangle 4">
            <a:extLst>
              <a:ext uri="{FF2B5EF4-FFF2-40B4-BE49-F238E27FC236}">
                <a16:creationId xmlns:a16="http://schemas.microsoft.com/office/drawing/2014/main" id="{E7B0303A-D4F5-4141-81C3-7CE5C2F474B8}"/>
              </a:ext>
            </a:extLst>
          </p:cNvPr>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7" name="Rectangle 5">
            <a:extLst>
              <a:ext uri="{FF2B5EF4-FFF2-40B4-BE49-F238E27FC236}">
                <a16:creationId xmlns:a16="http://schemas.microsoft.com/office/drawing/2014/main" id="{A3965ED9-91DA-43CA-B074-FBB4D4C1F57E}"/>
              </a:ext>
            </a:extLst>
          </p:cNvPr>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 name="Rectangle 1">
            <a:extLst>
              <a:ext uri="{FF2B5EF4-FFF2-40B4-BE49-F238E27FC236}">
                <a16:creationId xmlns:a16="http://schemas.microsoft.com/office/drawing/2014/main" id="{1D7C1FAA-06F4-4D4F-B699-EBFC98D4A3FB}"/>
              </a:ext>
            </a:extLst>
          </p:cNvPr>
          <p:cNvSpPr/>
          <p:nvPr userDrawn="1"/>
        </p:nvSpPr>
        <p:spPr>
          <a:xfrm>
            <a:off x="864973" y="3813720"/>
            <a:ext cx="1470454" cy="45719"/>
          </a:xfrm>
          <a:prstGeom prst="rect">
            <a:avLst/>
          </a:prstGeom>
          <a:solidFill>
            <a:srgbClr val="005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rgbClr val="005F69"/>
              </a:solidFill>
            </a:endParaRPr>
          </a:p>
        </p:txBody>
      </p:sp>
      <p:sp>
        <p:nvSpPr>
          <p:cNvPr id="20" name="TextBox 23">
            <a:extLst>
              <a:ext uri="{FF2B5EF4-FFF2-40B4-BE49-F238E27FC236}">
                <a16:creationId xmlns:a16="http://schemas.microsoft.com/office/drawing/2014/main" id="{F0204D9F-F76A-488E-A75D-4DF5D3C02CA3}"/>
              </a:ext>
            </a:extLst>
          </p:cNvPr>
          <p:cNvSpPr txBox="1"/>
          <p:nvPr userDrawn="1"/>
        </p:nvSpPr>
        <p:spPr>
          <a:xfrm>
            <a:off x="1566995" y="4413884"/>
            <a:ext cx="1536863" cy="584775"/>
          </a:xfrm>
          <a:prstGeom prst="rect">
            <a:avLst/>
          </a:prstGeom>
          <a:noFill/>
        </p:spPr>
        <p:txBody>
          <a:bodyPr wrap="square" rtlCol="0">
            <a:spAutoFit/>
          </a:bodyPr>
          <a:lstStyle/>
          <a:p>
            <a:r>
              <a:rPr lang="en-VN" sz="3200" b="0" i="0">
                <a:solidFill>
                  <a:srgbClr val="C45A15"/>
                </a:solidFill>
                <a:latin typeface="iCiel Gotham Medium" pitchFamily="2" charset="77"/>
                <a:cs typeface="iCiel Gotham Medium" pitchFamily="2" charset="77"/>
              </a:rPr>
              <a:t>Text</a:t>
            </a:r>
          </a:p>
        </p:txBody>
      </p:sp>
      <p:sp>
        <p:nvSpPr>
          <p:cNvPr id="21" name="TextBox 24">
            <a:extLst>
              <a:ext uri="{FF2B5EF4-FFF2-40B4-BE49-F238E27FC236}">
                <a16:creationId xmlns:a16="http://schemas.microsoft.com/office/drawing/2014/main" id="{15193F10-9A64-4A2C-ACE7-6AD5DBE2F80A}"/>
              </a:ext>
            </a:extLst>
          </p:cNvPr>
          <p:cNvSpPr txBox="1"/>
          <p:nvPr userDrawn="1"/>
        </p:nvSpPr>
        <p:spPr>
          <a:xfrm>
            <a:off x="1600200" y="4998659"/>
            <a:ext cx="1043935" cy="400110"/>
          </a:xfrm>
          <a:prstGeom prst="rect">
            <a:avLst/>
          </a:prstGeom>
          <a:noFill/>
        </p:spPr>
        <p:txBody>
          <a:bodyPr wrap="square" rtlCol="0">
            <a:spAutoFit/>
          </a:bodyPr>
          <a:lstStyle/>
          <a:p>
            <a:r>
              <a:rPr lang="en-VN" sz="2000" b="0" i="0">
                <a:solidFill>
                  <a:schemeClr val="tx1"/>
                </a:solidFill>
                <a:latin typeface="Myriad Pro" panose="020B0503030403020204" pitchFamily="34" charset="0"/>
                <a:cs typeface="iCiel Gotham Medium" pitchFamily="2" charset="77"/>
              </a:rPr>
              <a:t>Text</a:t>
            </a:r>
          </a:p>
        </p:txBody>
      </p:sp>
      <p:sp>
        <p:nvSpPr>
          <p:cNvPr id="22" name="TextBox 25">
            <a:extLst>
              <a:ext uri="{FF2B5EF4-FFF2-40B4-BE49-F238E27FC236}">
                <a16:creationId xmlns:a16="http://schemas.microsoft.com/office/drawing/2014/main" id="{8F2ED616-914B-4898-926E-A83D843B00C1}"/>
              </a:ext>
            </a:extLst>
          </p:cNvPr>
          <p:cNvSpPr txBox="1"/>
          <p:nvPr userDrawn="1"/>
        </p:nvSpPr>
        <p:spPr>
          <a:xfrm>
            <a:off x="7349957" y="4413884"/>
            <a:ext cx="1536863" cy="584775"/>
          </a:xfrm>
          <a:prstGeom prst="rect">
            <a:avLst/>
          </a:prstGeom>
          <a:noFill/>
        </p:spPr>
        <p:txBody>
          <a:bodyPr wrap="square" rtlCol="0">
            <a:spAutoFit/>
          </a:bodyPr>
          <a:lstStyle/>
          <a:p>
            <a:r>
              <a:rPr lang="en-VN" sz="3200" b="0" i="0">
                <a:solidFill>
                  <a:srgbClr val="C45A15"/>
                </a:solidFill>
                <a:latin typeface="iCiel Gotham Medium" pitchFamily="2" charset="77"/>
                <a:cs typeface="iCiel Gotham Medium" pitchFamily="2" charset="77"/>
              </a:rPr>
              <a:t>Text</a:t>
            </a:r>
          </a:p>
        </p:txBody>
      </p:sp>
      <p:sp>
        <p:nvSpPr>
          <p:cNvPr id="23" name="TextBox 26">
            <a:extLst>
              <a:ext uri="{FF2B5EF4-FFF2-40B4-BE49-F238E27FC236}">
                <a16:creationId xmlns:a16="http://schemas.microsoft.com/office/drawing/2014/main" id="{43FABC07-E802-4C35-9290-2D6B05A088C2}"/>
              </a:ext>
            </a:extLst>
          </p:cNvPr>
          <p:cNvSpPr txBox="1"/>
          <p:nvPr userDrawn="1"/>
        </p:nvSpPr>
        <p:spPr>
          <a:xfrm>
            <a:off x="7383162" y="4998659"/>
            <a:ext cx="1043935" cy="400110"/>
          </a:xfrm>
          <a:prstGeom prst="rect">
            <a:avLst/>
          </a:prstGeom>
          <a:noFill/>
        </p:spPr>
        <p:txBody>
          <a:bodyPr wrap="square" rtlCol="0">
            <a:spAutoFit/>
          </a:bodyPr>
          <a:lstStyle/>
          <a:p>
            <a:r>
              <a:rPr lang="en-VN" sz="2000" b="0" i="0">
                <a:solidFill>
                  <a:schemeClr val="tx1"/>
                </a:solidFill>
                <a:latin typeface="Myriad Pro" panose="020B0503030403020204" pitchFamily="34" charset="0"/>
                <a:cs typeface="iCiel Gotham Medium" pitchFamily="2" charset="77"/>
              </a:rPr>
              <a:t>Text</a:t>
            </a:r>
          </a:p>
        </p:txBody>
      </p:sp>
      <p:sp>
        <p:nvSpPr>
          <p:cNvPr id="24" name="Tiêu đề 1">
            <a:extLst>
              <a:ext uri="{FF2B5EF4-FFF2-40B4-BE49-F238E27FC236}">
                <a16:creationId xmlns:a16="http://schemas.microsoft.com/office/drawing/2014/main" id="{451E23BA-EBC4-4EC9-BAD3-43B1311DD65D}"/>
              </a:ext>
            </a:extLst>
          </p:cNvPr>
          <p:cNvSpPr>
            <a:spLocks noGrp="1"/>
          </p:cNvSpPr>
          <p:nvPr>
            <p:ph type="title"/>
          </p:nvPr>
        </p:nvSpPr>
        <p:spPr>
          <a:xfrm>
            <a:off x="782507" y="2852382"/>
            <a:ext cx="10515600" cy="1325563"/>
          </a:xfrm>
        </p:spPr>
        <p:txBody>
          <a:bodyPr/>
          <a:lstStyle>
            <a:lvl1pPr>
              <a:defRPr>
                <a:solidFill>
                  <a:srgbClr val="005F69"/>
                </a:solidFill>
              </a:defRPr>
            </a:lvl1pPr>
          </a:lstStyle>
          <a:p>
            <a:r>
              <a:rPr lang="vi-VN" dirty="0"/>
              <a:t>Bấm để sửa kiểu tiêu đề Bản cái</a:t>
            </a:r>
            <a:endParaRPr lang="en-US" dirty="0"/>
          </a:p>
        </p:txBody>
      </p:sp>
    </p:spTree>
    <p:extLst>
      <p:ext uri="{BB962C8B-B14F-4D97-AF65-F5344CB8AC3E}">
        <p14:creationId xmlns:p14="http://schemas.microsoft.com/office/powerpoint/2010/main" val="3135233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BB2E044-2A70-4A69-982B-EEA21220542A}"/>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81A0A206-7902-4E43-A8D4-151C9DD3B045}"/>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ội dung 3">
            <a:extLst>
              <a:ext uri="{FF2B5EF4-FFF2-40B4-BE49-F238E27FC236}">
                <a16:creationId xmlns:a16="http://schemas.microsoft.com/office/drawing/2014/main" id="{3ACD3945-8555-4BF2-8EB3-CE60EAB1FAD0}"/>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Ngày tháng 4">
            <a:extLst>
              <a:ext uri="{FF2B5EF4-FFF2-40B4-BE49-F238E27FC236}">
                <a16:creationId xmlns:a16="http://schemas.microsoft.com/office/drawing/2014/main" id="{C8F33072-1327-4327-87FA-0E6FD57D309E}"/>
              </a:ext>
            </a:extLst>
          </p:cNvPr>
          <p:cNvSpPr>
            <a:spLocks noGrp="1"/>
          </p:cNvSpPr>
          <p:nvPr>
            <p:ph type="dt" sz="half" idx="10"/>
          </p:nvPr>
        </p:nvSpPr>
        <p:spPr/>
        <p:txBody>
          <a:bodyPr/>
          <a:lstStyle/>
          <a:p>
            <a:fld id="{FA92F4E3-6471-4096-8218-E112917D4180}" type="datetime1">
              <a:rPr lang="en-US" smtClean="0"/>
              <a:t>12/29/2023</a:t>
            </a:fld>
            <a:endParaRPr lang="en-US"/>
          </a:p>
        </p:txBody>
      </p:sp>
      <p:sp>
        <p:nvSpPr>
          <p:cNvPr id="6" name="Chỗ dành sẵn cho Chân trang 5">
            <a:extLst>
              <a:ext uri="{FF2B5EF4-FFF2-40B4-BE49-F238E27FC236}">
                <a16:creationId xmlns:a16="http://schemas.microsoft.com/office/drawing/2014/main" id="{A4E16FC0-7268-49F6-A659-6C92E4FEFDC4}"/>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BF7B9430-CB40-442F-90EC-495F47662DCB}"/>
              </a:ext>
            </a:extLst>
          </p:cNvPr>
          <p:cNvSpPr>
            <a:spLocks noGrp="1"/>
          </p:cNvSpPr>
          <p:nvPr>
            <p:ph type="sldNum" sz="quarter" idx="12"/>
          </p:nvPr>
        </p:nvSpPr>
        <p:spPr/>
        <p:txBody>
          <a:bodyPr/>
          <a:lstStyle/>
          <a:p>
            <a:fld id="{822A708D-C984-4439-A215-56EF5D7602F5}" type="slidenum">
              <a:rPr lang="en-US" smtClean="0"/>
              <a:t>‹#›</a:t>
            </a:fld>
            <a:endParaRPr lang="en-US"/>
          </a:p>
        </p:txBody>
      </p:sp>
    </p:spTree>
    <p:extLst>
      <p:ext uri="{BB962C8B-B14F-4D97-AF65-F5344CB8AC3E}">
        <p14:creationId xmlns:p14="http://schemas.microsoft.com/office/powerpoint/2010/main" val="1489671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310449D-E193-421C-B745-ACBB4467C3CF}"/>
              </a:ext>
            </a:extLst>
          </p:cNvPr>
          <p:cNvSpPr>
            <a:spLocks noGrp="1"/>
          </p:cNvSpPr>
          <p:nvPr>
            <p:ph type="title"/>
          </p:nvPr>
        </p:nvSpPr>
        <p:spPr>
          <a:xfrm>
            <a:off x="839788" y="365125"/>
            <a:ext cx="10515600" cy="1325563"/>
          </a:xfrm>
        </p:spPr>
        <p:txBody>
          <a:bodyPr/>
          <a:lstStyle/>
          <a:p>
            <a:r>
              <a:rPr lang="vi-VN" dirty="0"/>
              <a:t>Bấm để sửa kiểu tiêu đề Bản cái</a:t>
            </a:r>
            <a:endParaRPr lang="en-US" dirty="0"/>
          </a:p>
        </p:txBody>
      </p:sp>
      <p:sp>
        <p:nvSpPr>
          <p:cNvPr id="3" name="Chỗ dành sẵn cho Văn bản 2">
            <a:extLst>
              <a:ext uri="{FF2B5EF4-FFF2-40B4-BE49-F238E27FC236}">
                <a16:creationId xmlns:a16="http://schemas.microsoft.com/office/drawing/2014/main" id="{68DBA317-DD50-44B7-9EA2-44136B0DF0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0F1EF77A-5C35-4C41-B3D0-0C5713952848}"/>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Văn bản 4">
            <a:extLst>
              <a:ext uri="{FF2B5EF4-FFF2-40B4-BE49-F238E27FC236}">
                <a16:creationId xmlns:a16="http://schemas.microsoft.com/office/drawing/2014/main" id="{899A5FD2-0FC9-4325-B548-43BD6838A2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4402967C-D66C-4BC1-8CD2-14451FC32D38}"/>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Chỗ dành sẵn cho Ngày tháng 6">
            <a:extLst>
              <a:ext uri="{FF2B5EF4-FFF2-40B4-BE49-F238E27FC236}">
                <a16:creationId xmlns:a16="http://schemas.microsoft.com/office/drawing/2014/main" id="{CECFFC97-3254-4CB3-8D76-F56D49600653}"/>
              </a:ext>
            </a:extLst>
          </p:cNvPr>
          <p:cNvSpPr>
            <a:spLocks noGrp="1"/>
          </p:cNvSpPr>
          <p:nvPr>
            <p:ph type="dt" sz="half" idx="10"/>
          </p:nvPr>
        </p:nvSpPr>
        <p:spPr/>
        <p:txBody>
          <a:bodyPr/>
          <a:lstStyle/>
          <a:p>
            <a:fld id="{00723876-C755-4705-9AA6-3BEDE7B12E43}" type="datetime1">
              <a:rPr lang="en-US" smtClean="0"/>
              <a:t>12/29/2023</a:t>
            </a:fld>
            <a:endParaRPr lang="en-US"/>
          </a:p>
        </p:txBody>
      </p:sp>
      <p:sp>
        <p:nvSpPr>
          <p:cNvPr id="8" name="Chỗ dành sẵn cho Chân trang 7">
            <a:extLst>
              <a:ext uri="{FF2B5EF4-FFF2-40B4-BE49-F238E27FC236}">
                <a16:creationId xmlns:a16="http://schemas.microsoft.com/office/drawing/2014/main" id="{8AB77366-6915-4FFD-BCEE-974E9DB0EED3}"/>
              </a:ext>
            </a:extLst>
          </p:cNvPr>
          <p:cNvSpPr>
            <a:spLocks noGrp="1"/>
          </p:cNvSpPr>
          <p:nvPr>
            <p:ph type="ftr" sz="quarter" idx="11"/>
          </p:nvPr>
        </p:nvSpPr>
        <p:spPr/>
        <p:txBody>
          <a:bodyPr/>
          <a:lstStyle/>
          <a:p>
            <a:endParaRPr lang="en-US"/>
          </a:p>
        </p:txBody>
      </p:sp>
      <p:sp>
        <p:nvSpPr>
          <p:cNvPr id="9" name="Chỗ dành sẵn cho Số hiệu Bản chiếu 8">
            <a:extLst>
              <a:ext uri="{FF2B5EF4-FFF2-40B4-BE49-F238E27FC236}">
                <a16:creationId xmlns:a16="http://schemas.microsoft.com/office/drawing/2014/main" id="{DBA8E27A-3F54-44D8-A7C5-4C5B1C9A1B98}"/>
              </a:ext>
            </a:extLst>
          </p:cNvPr>
          <p:cNvSpPr>
            <a:spLocks noGrp="1"/>
          </p:cNvSpPr>
          <p:nvPr>
            <p:ph type="sldNum" sz="quarter" idx="12"/>
          </p:nvPr>
        </p:nvSpPr>
        <p:spPr/>
        <p:txBody>
          <a:bodyPr/>
          <a:lstStyle/>
          <a:p>
            <a:fld id="{822A708D-C984-4439-A215-56EF5D7602F5}" type="slidenum">
              <a:rPr lang="en-US" smtClean="0"/>
              <a:t>‹#›</a:t>
            </a:fld>
            <a:endParaRPr lang="en-US"/>
          </a:p>
        </p:txBody>
      </p:sp>
    </p:spTree>
    <p:extLst>
      <p:ext uri="{BB962C8B-B14F-4D97-AF65-F5344CB8AC3E}">
        <p14:creationId xmlns:p14="http://schemas.microsoft.com/office/powerpoint/2010/main" val="2936731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186235B5-81BA-49E9-84DB-96C57BB60A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dirty="0"/>
              <a:t>Bấm để sửa kiểu tiêu đề Bản cái</a:t>
            </a:r>
            <a:endParaRPr lang="en-US" dirty="0"/>
          </a:p>
        </p:txBody>
      </p:sp>
      <p:sp>
        <p:nvSpPr>
          <p:cNvPr id="3" name="Chỗ dành sẵn cho Văn bản 2">
            <a:extLst>
              <a:ext uri="{FF2B5EF4-FFF2-40B4-BE49-F238E27FC236}">
                <a16:creationId xmlns:a16="http://schemas.microsoft.com/office/drawing/2014/main" id="{7587BC4C-BF52-4BAE-A73E-DBB1457452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dirty="0"/>
              <a:t>Bấm để chỉnh sửa kiểu văn bản của Bản cái</a:t>
            </a:r>
          </a:p>
          <a:p>
            <a:pPr lvl="1"/>
            <a:r>
              <a:rPr lang="vi-VN" dirty="0"/>
              <a:t>Mức hai</a:t>
            </a:r>
          </a:p>
          <a:p>
            <a:pPr lvl="2"/>
            <a:r>
              <a:rPr lang="vi-VN" dirty="0"/>
              <a:t>Mức ba</a:t>
            </a:r>
          </a:p>
          <a:p>
            <a:pPr lvl="3"/>
            <a:r>
              <a:rPr lang="vi-VN" dirty="0"/>
              <a:t>Mức bốn</a:t>
            </a:r>
          </a:p>
          <a:p>
            <a:pPr lvl="4"/>
            <a:r>
              <a:rPr lang="vi-VN" dirty="0"/>
              <a:t>Mức năm</a:t>
            </a:r>
            <a:endParaRPr lang="en-US" dirty="0"/>
          </a:p>
        </p:txBody>
      </p:sp>
      <p:sp>
        <p:nvSpPr>
          <p:cNvPr id="4" name="Chỗ dành sẵn cho Ngày tháng 3">
            <a:extLst>
              <a:ext uri="{FF2B5EF4-FFF2-40B4-BE49-F238E27FC236}">
                <a16:creationId xmlns:a16="http://schemas.microsoft.com/office/drawing/2014/main" id="{EA34C33F-5A54-4406-A1E9-DA9CA49245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951AC9-2C98-4082-8C0B-1D2C518D9C27}" type="datetime1">
              <a:rPr lang="en-US" smtClean="0"/>
              <a:t>12/29/2023</a:t>
            </a:fld>
            <a:endParaRPr lang="en-US"/>
          </a:p>
        </p:txBody>
      </p:sp>
      <p:sp>
        <p:nvSpPr>
          <p:cNvPr id="5" name="Chỗ dành sẵn cho Chân trang 4">
            <a:extLst>
              <a:ext uri="{FF2B5EF4-FFF2-40B4-BE49-F238E27FC236}">
                <a16:creationId xmlns:a16="http://schemas.microsoft.com/office/drawing/2014/main" id="{113A770B-E17E-4DDF-A13C-C79D338385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Chỗ dành sẵn cho Số hiệu Bản chiếu 5">
            <a:extLst>
              <a:ext uri="{FF2B5EF4-FFF2-40B4-BE49-F238E27FC236}">
                <a16:creationId xmlns:a16="http://schemas.microsoft.com/office/drawing/2014/main" id="{5BEB9490-7C3C-4B3A-936F-9AF6738F3C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2A708D-C984-4439-A215-56EF5D7602F5}" type="slidenum">
              <a:rPr lang="en-US" smtClean="0"/>
              <a:t>‹#›</a:t>
            </a:fld>
            <a:endParaRPr lang="en-US"/>
          </a:p>
        </p:txBody>
      </p:sp>
    </p:spTree>
    <p:extLst>
      <p:ext uri="{BB962C8B-B14F-4D97-AF65-F5344CB8AC3E}">
        <p14:creationId xmlns:p14="http://schemas.microsoft.com/office/powerpoint/2010/main" val="33099775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hdr="0" ftr="0" dt="0"/>
  <p:txStyles>
    <p:titleStyle>
      <a:lvl1pPr algn="l" defTabSz="914400" rtl="0" eaLnBrk="1" latinLnBrk="0" hangingPunct="1">
        <a:lnSpc>
          <a:spcPct val="90000"/>
        </a:lnSpc>
        <a:spcBef>
          <a:spcPct val="0"/>
        </a:spcBef>
        <a:buNone/>
        <a:defRPr sz="3000" b="1" kern="1200">
          <a:solidFill>
            <a:srgbClr val="005F69"/>
          </a:solidFill>
          <a:latin typeface="Calibri Light" panose="020F0302020204030204" pitchFamily="34" charset="0"/>
          <a:ea typeface="Calibri Light" panose="020F0302020204030204" pitchFamily="34" charset="0"/>
          <a:cs typeface="Calibri Light" panose="020F03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7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8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E0CF7-C251-C5D3-D955-59E55E9AA862}"/>
              </a:ext>
            </a:extLst>
          </p:cNvPr>
          <p:cNvSpPr>
            <a:spLocks noGrp="1"/>
          </p:cNvSpPr>
          <p:nvPr>
            <p:ph type="title"/>
          </p:nvPr>
        </p:nvSpPr>
        <p:spPr/>
        <p:txBody>
          <a:bodyPr/>
          <a:lstStyle/>
          <a:p>
            <a:r>
              <a:rPr lang="en-US"/>
              <a:t>What does a project mean?</a:t>
            </a:r>
          </a:p>
        </p:txBody>
      </p:sp>
      <p:sp>
        <p:nvSpPr>
          <p:cNvPr id="3" name="Content Placeholder 2">
            <a:extLst>
              <a:ext uri="{FF2B5EF4-FFF2-40B4-BE49-F238E27FC236}">
                <a16:creationId xmlns:a16="http://schemas.microsoft.com/office/drawing/2014/main" id="{720586DC-0BC5-44E3-4BF9-0C23DFBA7743}"/>
              </a:ext>
            </a:extLst>
          </p:cNvPr>
          <p:cNvSpPr>
            <a:spLocks noGrp="1"/>
          </p:cNvSpPr>
          <p:nvPr>
            <p:ph idx="1"/>
          </p:nvPr>
        </p:nvSpPr>
        <p:spPr/>
        <p:txBody>
          <a:bodyPr/>
          <a:lstStyle/>
          <a:p>
            <a:pPr marL="457200" indent="-457200">
              <a:buFont typeface="+mj-lt"/>
              <a:buAutoNum type="arabicPeriod"/>
            </a:pPr>
            <a:r>
              <a:rPr lang="en-US"/>
              <a:t>The project must serve a specific objective.</a:t>
            </a:r>
          </a:p>
          <a:p>
            <a:pPr marL="457200" indent="-457200">
              <a:buFont typeface="+mj-lt"/>
              <a:buAutoNum type="arabicPeriod"/>
            </a:pPr>
            <a:r>
              <a:rPr lang="en-US"/>
              <a:t>The project must have a certain life with a beginning and an end.</a:t>
            </a:r>
          </a:p>
          <a:p>
            <a:pPr marL="457200" indent="-457200">
              <a:buFont typeface="+mj-lt"/>
              <a:buAutoNum type="arabicPeriod"/>
            </a:pPr>
            <a:r>
              <a:rPr lang="en-US"/>
              <a:t>Generally, the project should be carried out with the coordinated work of several departments and experts.</a:t>
            </a:r>
          </a:p>
          <a:p>
            <a:pPr marL="457200" indent="-457200">
              <a:buFont typeface="+mj-lt"/>
              <a:buAutoNum type="arabicPeriod"/>
            </a:pPr>
            <a:r>
              <a:rPr lang="en-US"/>
              <a:t>Typically, the project to be done should be one that has never been done before.</a:t>
            </a:r>
          </a:p>
          <a:p>
            <a:pPr marL="457200" indent="-457200">
              <a:buFont typeface="+mj-lt"/>
              <a:buAutoNum type="arabicPeriod"/>
            </a:pPr>
            <a:r>
              <a:rPr lang="en-US"/>
              <a:t>The project needs a budget, exact time, and performance needs.</a:t>
            </a:r>
          </a:p>
        </p:txBody>
      </p:sp>
      <p:sp>
        <p:nvSpPr>
          <p:cNvPr id="4" name="Slide Number Placeholder 3">
            <a:extLst>
              <a:ext uri="{FF2B5EF4-FFF2-40B4-BE49-F238E27FC236}">
                <a16:creationId xmlns:a16="http://schemas.microsoft.com/office/drawing/2014/main" id="{358D858B-90CC-5DE0-96A7-D1A0EB42AC2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E36A886A-0D26-13F6-AA2E-CBBB67B47CBC}"/>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a:t>
            </a:r>
            <a:r>
              <a:rPr kumimoji="0" lang="en-US" sz="1800" b="0" i="1" u="none" strike="noStrike" kern="1200" cap="none" spc="0" normalizeH="0" baseline="0" noProof="0" dirty="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Paksoy</a:t>
            </a: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&amp; </a:t>
            </a:r>
            <a:r>
              <a:rPr kumimoji="0" lang="en-US" sz="1800" b="0" i="1" u="none" strike="noStrike" kern="1200" cap="none" spc="0" normalizeH="0" baseline="0" noProof="0" dirty="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Deveci</a:t>
            </a: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(2023)</a:t>
            </a:r>
          </a:p>
        </p:txBody>
      </p:sp>
    </p:spTree>
    <p:extLst>
      <p:ext uri="{BB962C8B-B14F-4D97-AF65-F5344CB8AC3E}">
        <p14:creationId xmlns:p14="http://schemas.microsoft.com/office/powerpoint/2010/main" val="2439717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0A115-9110-7EF5-139C-B50AD432A567}"/>
              </a:ext>
            </a:extLst>
          </p:cNvPr>
          <p:cNvSpPr>
            <a:spLocks noGrp="1"/>
          </p:cNvSpPr>
          <p:nvPr>
            <p:ph type="title"/>
          </p:nvPr>
        </p:nvSpPr>
        <p:spPr/>
        <p:txBody>
          <a:bodyPr/>
          <a:lstStyle/>
          <a:p>
            <a:r>
              <a:rPr lang="en-US"/>
              <a:t>Managing projects</a:t>
            </a:r>
          </a:p>
        </p:txBody>
      </p:sp>
      <p:sp>
        <p:nvSpPr>
          <p:cNvPr id="4" name="Slide Number Placeholder 3">
            <a:extLst>
              <a:ext uri="{FF2B5EF4-FFF2-40B4-BE49-F238E27FC236}">
                <a16:creationId xmlns:a16="http://schemas.microsoft.com/office/drawing/2014/main" id="{FB51FF86-07C0-21A8-2C9B-38EDFA5C5C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5167C269-56D6-6CAA-E272-2A4D6659CFEE}"/>
              </a:ext>
            </a:extLst>
          </p:cNvPr>
          <p:cNvPicPr>
            <a:picLocks noChangeAspect="1"/>
          </p:cNvPicPr>
          <p:nvPr/>
        </p:nvPicPr>
        <p:blipFill>
          <a:blip r:embed="rId2"/>
          <a:stretch>
            <a:fillRect/>
          </a:stretch>
        </p:blipFill>
        <p:spPr>
          <a:xfrm rot="5400000">
            <a:off x="6149842" y="889920"/>
            <a:ext cx="6478850" cy="4972060"/>
          </a:xfrm>
          <a:prstGeom prst="rect">
            <a:avLst/>
          </a:prstGeom>
        </p:spPr>
      </p:pic>
      <p:sp>
        <p:nvSpPr>
          <p:cNvPr id="7" name="TextBox 6">
            <a:extLst>
              <a:ext uri="{FF2B5EF4-FFF2-40B4-BE49-F238E27FC236}">
                <a16:creationId xmlns:a16="http://schemas.microsoft.com/office/drawing/2014/main" id="{62549AA0-2305-A235-CFCC-BCA18C173292}"/>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Jacobs &amp; Chase (2022)</a:t>
            </a:r>
          </a:p>
        </p:txBody>
      </p:sp>
    </p:spTree>
    <p:extLst>
      <p:ext uri="{BB962C8B-B14F-4D97-AF65-F5344CB8AC3E}">
        <p14:creationId xmlns:p14="http://schemas.microsoft.com/office/powerpoint/2010/main" val="2379364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D69C3-B4E9-1C77-E6DC-52E3584B2937}"/>
              </a:ext>
            </a:extLst>
          </p:cNvPr>
          <p:cNvSpPr>
            <a:spLocks noGrp="1"/>
          </p:cNvSpPr>
          <p:nvPr>
            <p:ph type="title"/>
          </p:nvPr>
        </p:nvSpPr>
        <p:spPr/>
        <p:txBody>
          <a:bodyPr/>
          <a:lstStyle/>
          <a:p>
            <a:r>
              <a:rPr lang="en-US"/>
              <a:t>The Gantt Chart</a:t>
            </a:r>
          </a:p>
        </p:txBody>
      </p:sp>
      <p:sp>
        <p:nvSpPr>
          <p:cNvPr id="3" name="Content Placeholder 2">
            <a:extLst>
              <a:ext uri="{FF2B5EF4-FFF2-40B4-BE49-F238E27FC236}">
                <a16:creationId xmlns:a16="http://schemas.microsoft.com/office/drawing/2014/main" id="{21B9D37A-EAAB-505A-0AE3-9BFE741830A3}"/>
              </a:ext>
            </a:extLst>
          </p:cNvPr>
          <p:cNvSpPr>
            <a:spLocks noGrp="1"/>
          </p:cNvSpPr>
          <p:nvPr>
            <p:ph idx="1"/>
          </p:nvPr>
        </p:nvSpPr>
        <p:spPr>
          <a:xfrm>
            <a:off x="838200" y="1518082"/>
            <a:ext cx="4405009" cy="4838268"/>
          </a:xfrm>
        </p:spPr>
        <p:txBody>
          <a:bodyPr/>
          <a:lstStyle/>
          <a:p>
            <a:pPr marL="0" indent="0">
              <a:buNone/>
            </a:pPr>
            <a:r>
              <a:rPr lang="en-US"/>
              <a:t>A </a:t>
            </a:r>
            <a:r>
              <a:rPr lang="en-US" b="1">
                <a:solidFill>
                  <a:srgbClr val="FF0000"/>
                </a:solidFill>
              </a:rPr>
              <a:t>Gantt chart </a:t>
            </a:r>
            <a:r>
              <a:rPr lang="en-US"/>
              <a:t>is a graph or bar chart with a bar for each project activity that shows the passage of time.</a:t>
            </a:r>
          </a:p>
        </p:txBody>
      </p:sp>
      <p:sp>
        <p:nvSpPr>
          <p:cNvPr id="4" name="Slide Number Placeholder 3">
            <a:extLst>
              <a:ext uri="{FF2B5EF4-FFF2-40B4-BE49-F238E27FC236}">
                <a16:creationId xmlns:a16="http://schemas.microsoft.com/office/drawing/2014/main" id="{62C02512-E49E-4E90-7BFD-4E8CB0BB3C8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8" name="Picture 7">
            <a:extLst>
              <a:ext uri="{FF2B5EF4-FFF2-40B4-BE49-F238E27FC236}">
                <a16:creationId xmlns:a16="http://schemas.microsoft.com/office/drawing/2014/main" id="{76753B8D-86E5-1660-AB6D-D129BAFA1C7D}"/>
              </a:ext>
            </a:extLst>
          </p:cNvPr>
          <p:cNvPicPr>
            <a:picLocks noChangeAspect="1"/>
          </p:cNvPicPr>
          <p:nvPr/>
        </p:nvPicPr>
        <p:blipFill>
          <a:blip r:embed="rId2"/>
          <a:stretch>
            <a:fillRect/>
          </a:stretch>
        </p:blipFill>
        <p:spPr>
          <a:xfrm>
            <a:off x="5787957" y="1254237"/>
            <a:ext cx="6041568" cy="5004459"/>
          </a:xfrm>
          <a:prstGeom prst="rect">
            <a:avLst/>
          </a:prstGeom>
        </p:spPr>
      </p:pic>
      <p:sp>
        <p:nvSpPr>
          <p:cNvPr id="9" name="TextBox 8">
            <a:extLst>
              <a:ext uri="{FF2B5EF4-FFF2-40B4-BE49-F238E27FC236}">
                <a16:creationId xmlns:a16="http://schemas.microsoft.com/office/drawing/2014/main" id="{DC1F5303-A43F-AC95-878E-A3580F2B53C4}"/>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Taylor III (2018)</a:t>
            </a:r>
          </a:p>
        </p:txBody>
      </p:sp>
    </p:spTree>
    <p:extLst>
      <p:ext uri="{BB962C8B-B14F-4D97-AF65-F5344CB8AC3E}">
        <p14:creationId xmlns:p14="http://schemas.microsoft.com/office/powerpoint/2010/main" val="3764881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DD483-1661-7867-A43C-C2DD484A2A7E}"/>
              </a:ext>
            </a:extLst>
          </p:cNvPr>
          <p:cNvSpPr>
            <a:spLocks noGrp="1"/>
          </p:cNvSpPr>
          <p:nvPr>
            <p:ph type="title"/>
          </p:nvPr>
        </p:nvSpPr>
        <p:spPr/>
        <p:txBody>
          <a:bodyPr/>
          <a:lstStyle/>
          <a:p>
            <a:r>
              <a:rPr lang="en-US"/>
              <a:t>Earned Value Management (EVM)</a:t>
            </a:r>
          </a:p>
        </p:txBody>
      </p:sp>
      <p:sp>
        <p:nvSpPr>
          <p:cNvPr id="3" name="Content Placeholder 2">
            <a:extLst>
              <a:ext uri="{FF2B5EF4-FFF2-40B4-BE49-F238E27FC236}">
                <a16:creationId xmlns:a16="http://schemas.microsoft.com/office/drawing/2014/main" id="{8030B3CC-8612-AF9E-6F9F-4FD8C0DB38CC}"/>
              </a:ext>
            </a:extLst>
          </p:cNvPr>
          <p:cNvSpPr>
            <a:spLocks noGrp="1"/>
          </p:cNvSpPr>
          <p:nvPr>
            <p:ph idx="1"/>
          </p:nvPr>
        </p:nvSpPr>
        <p:spPr/>
        <p:txBody>
          <a:bodyPr/>
          <a:lstStyle/>
          <a:p>
            <a:pPr marL="0" indent="0">
              <a:buNone/>
            </a:pPr>
            <a:r>
              <a:rPr lang="en-US" b="1">
                <a:solidFill>
                  <a:srgbClr val="FF0000"/>
                </a:solidFill>
              </a:rPr>
              <a:t>Earned value management (EVM) </a:t>
            </a:r>
            <a:r>
              <a:rPr lang="en-US"/>
              <a:t>is a technique for measuring project progress in an objective manner. EVM has the ability to combine measurements of scope, schedule, and cost in a project. When properly applied, EVM provides a method for evaluating the relative success of a project at a point in time. The measures can be applied to projects focused on either “revenue generation” or “cost,” depending on the type of project.</a:t>
            </a:r>
          </a:p>
        </p:txBody>
      </p:sp>
      <p:sp>
        <p:nvSpPr>
          <p:cNvPr id="4" name="Slide Number Placeholder 3">
            <a:extLst>
              <a:ext uri="{FF2B5EF4-FFF2-40B4-BE49-F238E27FC236}">
                <a16:creationId xmlns:a16="http://schemas.microsoft.com/office/drawing/2014/main" id="{DD376A65-E488-7C18-EDCF-74F7CC1C1A2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37C00A3A-CE1D-35D4-EBBC-7265A1CAAAE1}"/>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Jacobs &amp; Chase (2022)</a:t>
            </a:r>
          </a:p>
        </p:txBody>
      </p:sp>
    </p:spTree>
    <p:extLst>
      <p:ext uri="{BB962C8B-B14F-4D97-AF65-F5344CB8AC3E}">
        <p14:creationId xmlns:p14="http://schemas.microsoft.com/office/powerpoint/2010/main" val="1110468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8FD6D-D8D0-9574-071A-F8F15D00AE7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93D3E58B-935A-9FD9-604B-757414FA92F8}"/>
              </a:ext>
            </a:extLst>
          </p:cNvPr>
          <p:cNvPicPr>
            <a:picLocks noChangeAspect="1"/>
          </p:cNvPicPr>
          <p:nvPr/>
        </p:nvPicPr>
        <p:blipFill>
          <a:blip r:embed="rId2"/>
          <a:stretch>
            <a:fillRect/>
          </a:stretch>
        </p:blipFill>
        <p:spPr>
          <a:xfrm>
            <a:off x="1890801" y="0"/>
            <a:ext cx="8410398" cy="6858000"/>
          </a:xfrm>
          <a:prstGeom prst="rect">
            <a:avLst/>
          </a:prstGeom>
        </p:spPr>
      </p:pic>
      <p:sp>
        <p:nvSpPr>
          <p:cNvPr id="7" name="TextBox 6">
            <a:extLst>
              <a:ext uri="{FF2B5EF4-FFF2-40B4-BE49-F238E27FC236}">
                <a16:creationId xmlns:a16="http://schemas.microsoft.com/office/drawing/2014/main" id="{8DEED5A3-FFC2-D52F-C28D-ABA65430823B}"/>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Jacobs &amp; Chase (2022)</a:t>
            </a:r>
          </a:p>
        </p:txBody>
      </p:sp>
    </p:spTree>
    <p:extLst>
      <p:ext uri="{BB962C8B-B14F-4D97-AF65-F5344CB8AC3E}">
        <p14:creationId xmlns:p14="http://schemas.microsoft.com/office/powerpoint/2010/main" val="1997552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096D1-7878-3E94-4B21-6ED7F488FD9F}"/>
              </a:ext>
            </a:extLst>
          </p:cNvPr>
          <p:cNvSpPr>
            <a:spLocks noGrp="1"/>
          </p:cNvSpPr>
          <p:nvPr>
            <p:ph type="title"/>
          </p:nvPr>
        </p:nvSpPr>
        <p:spPr/>
        <p:txBody>
          <a:bodyPr/>
          <a:lstStyle/>
          <a:p>
            <a:r>
              <a:rPr lang="en-US"/>
              <a:t>Project Management - CPM and PERT</a:t>
            </a:r>
          </a:p>
        </p:txBody>
      </p:sp>
      <p:sp>
        <p:nvSpPr>
          <p:cNvPr id="3" name="Content Placeholder 2">
            <a:extLst>
              <a:ext uri="{FF2B5EF4-FFF2-40B4-BE49-F238E27FC236}">
                <a16:creationId xmlns:a16="http://schemas.microsoft.com/office/drawing/2014/main" id="{E14B9E34-3298-198D-E8E4-6C89D4BD4BA6}"/>
              </a:ext>
            </a:extLst>
          </p:cNvPr>
          <p:cNvSpPr>
            <a:spLocks noGrp="1"/>
          </p:cNvSpPr>
          <p:nvPr>
            <p:ph idx="1"/>
          </p:nvPr>
        </p:nvSpPr>
        <p:spPr/>
        <p:txBody>
          <a:bodyPr>
            <a:normAutofit/>
          </a:bodyPr>
          <a:lstStyle/>
          <a:p>
            <a:r>
              <a:rPr lang="en-US" b="1">
                <a:solidFill>
                  <a:srgbClr val="FF0000"/>
                </a:solidFill>
              </a:rPr>
              <a:t>Critical Path Method (CPM) and Program Evaluation and Review Technique (PERT)</a:t>
            </a:r>
            <a:r>
              <a:rPr lang="en-US"/>
              <a:t> are two scheduling techniques developed to enable project teams to schedule and manage enormous and complicated projects.</a:t>
            </a:r>
          </a:p>
          <a:p>
            <a:r>
              <a:rPr lang="en-US" b="1">
                <a:solidFill>
                  <a:srgbClr val="FF0000"/>
                </a:solidFill>
              </a:rPr>
              <a:t>Critical path method (CPM) </a:t>
            </a:r>
            <a:r>
              <a:rPr lang="en-US"/>
              <a:t>used a single activity time estimate, and in the network, activities were nodes.</a:t>
            </a:r>
          </a:p>
          <a:p>
            <a:r>
              <a:rPr lang="en-US" b="1">
                <a:solidFill>
                  <a:srgbClr val="FF0000"/>
                </a:solidFill>
              </a:rPr>
              <a:t>Project evaluation and review technique (PERT) </a:t>
            </a:r>
            <a:r>
              <a:rPr lang="en-US"/>
              <a:t>used multiple activity time estimates, and in the network, activities were lines between nodes.</a:t>
            </a:r>
          </a:p>
        </p:txBody>
      </p:sp>
      <p:sp>
        <p:nvSpPr>
          <p:cNvPr id="4" name="Slide Number Placeholder 3">
            <a:extLst>
              <a:ext uri="{FF2B5EF4-FFF2-40B4-BE49-F238E27FC236}">
                <a16:creationId xmlns:a16="http://schemas.microsoft.com/office/drawing/2014/main" id="{A0D07F9B-5DBB-C61F-6EB6-26BF69A71F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F16BC031-0BDC-1DB6-6D29-3AC3F6708019}"/>
              </a:ext>
            </a:extLst>
          </p:cNvPr>
          <p:cNvSpPr txBox="1"/>
          <p:nvPr/>
        </p:nvSpPr>
        <p:spPr>
          <a:xfrm>
            <a:off x="0" y="6411582"/>
            <a:ext cx="514273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a:t>
            </a:r>
            <a:r>
              <a:rPr kumimoji="0" lang="en-US" sz="1800" b="0" i="1" u="none" strike="noStrike" kern="1200" cap="none" spc="0" normalizeH="0" baseline="0" noProof="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Paksoy</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&amp; </a:t>
            </a:r>
            <a:r>
              <a:rPr kumimoji="0" lang="en-US" sz="1800" b="0" i="1" u="none" strike="noStrike" kern="1200" cap="none" spc="0" normalizeH="0" baseline="0" noProof="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Deveci</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(2023), Taylor III (2018)</a:t>
            </a:r>
          </a:p>
        </p:txBody>
      </p:sp>
    </p:spTree>
    <p:extLst>
      <p:ext uri="{BB962C8B-B14F-4D97-AF65-F5344CB8AC3E}">
        <p14:creationId xmlns:p14="http://schemas.microsoft.com/office/powerpoint/2010/main" val="2224789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096D1-7878-3E94-4B21-6ED7F488FD9F}"/>
              </a:ext>
            </a:extLst>
          </p:cNvPr>
          <p:cNvSpPr>
            <a:spLocks noGrp="1"/>
          </p:cNvSpPr>
          <p:nvPr>
            <p:ph type="title"/>
          </p:nvPr>
        </p:nvSpPr>
        <p:spPr/>
        <p:txBody>
          <a:bodyPr/>
          <a:lstStyle/>
          <a:p>
            <a:r>
              <a:rPr lang="en-US"/>
              <a:t>Project Management - CPM and PERT</a:t>
            </a:r>
          </a:p>
        </p:txBody>
      </p:sp>
      <p:sp>
        <p:nvSpPr>
          <p:cNvPr id="3" name="Content Placeholder 2">
            <a:extLst>
              <a:ext uri="{FF2B5EF4-FFF2-40B4-BE49-F238E27FC236}">
                <a16:creationId xmlns:a16="http://schemas.microsoft.com/office/drawing/2014/main" id="{E14B9E34-3298-198D-E8E4-6C89D4BD4BA6}"/>
              </a:ext>
            </a:extLst>
          </p:cNvPr>
          <p:cNvSpPr>
            <a:spLocks noGrp="1"/>
          </p:cNvSpPr>
          <p:nvPr>
            <p:ph idx="1"/>
          </p:nvPr>
        </p:nvSpPr>
        <p:spPr/>
        <p:txBody>
          <a:bodyPr>
            <a:normAutofit/>
          </a:bodyPr>
          <a:lstStyle/>
          <a:p>
            <a:pPr marL="0" indent="0">
              <a:buNone/>
            </a:pPr>
            <a:r>
              <a:rPr lang="en-US"/>
              <a:t>PERT and CPM techniques use the following common primary six steps:</a:t>
            </a:r>
          </a:p>
          <a:p>
            <a:pPr marL="457200" indent="-457200">
              <a:buFont typeface="+mj-lt"/>
              <a:buAutoNum type="arabicPeriod"/>
            </a:pPr>
            <a:r>
              <a:rPr lang="en-US"/>
              <a:t>Describe the project and design the Work Breakdown Structure (WBS).</a:t>
            </a:r>
          </a:p>
          <a:p>
            <a:pPr marL="457200" indent="-457200">
              <a:buFont typeface="+mj-lt"/>
              <a:buAutoNum type="arabicPeriod"/>
            </a:pPr>
            <a:r>
              <a:rPr lang="en-US"/>
              <a:t>Determine the priority interrelationship of the activities.</a:t>
            </a:r>
          </a:p>
          <a:p>
            <a:pPr marL="457200" indent="-457200">
              <a:buFont typeface="+mj-lt"/>
              <a:buAutoNum type="arabicPeriod"/>
            </a:pPr>
            <a:r>
              <a:rPr lang="en-US"/>
              <a:t>Sketch project networks (PN) linking all activities.</a:t>
            </a:r>
          </a:p>
          <a:p>
            <a:pPr marL="457200" indent="-457200">
              <a:buFont typeface="+mj-lt"/>
              <a:buAutoNum type="arabicPeriod"/>
            </a:pPr>
            <a:r>
              <a:rPr lang="en-US"/>
              <a:t>Define the times for the activities.</a:t>
            </a:r>
          </a:p>
          <a:p>
            <a:pPr marL="457200" indent="-457200">
              <a:buFont typeface="+mj-lt"/>
              <a:buAutoNum type="arabicPeriod"/>
            </a:pPr>
            <a:r>
              <a:rPr lang="en-US"/>
              <a:t>Compute the lengthiest path on the PN (the critical path).</a:t>
            </a:r>
          </a:p>
          <a:p>
            <a:pPr marL="457200" indent="-457200">
              <a:buFont typeface="+mj-lt"/>
              <a:buAutoNum type="arabicPeriod"/>
            </a:pPr>
            <a:r>
              <a:rPr lang="en-US"/>
              <a:t>Utilize the PN to schedule and manage the project.</a:t>
            </a:r>
          </a:p>
        </p:txBody>
      </p:sp>
      <p:sp>
        <p:nvSpPr>
          <p:cNvPr id="4" name="Slide Number Placeholder 3">
            <a:extLst>
              <a:ext uri="{FF2B5EF4-FFF2-40B4-BE49-F238E27FC236}">
                <a16:creationId xmlns:a16="http://schemas.microsoft.com/office/drawing/2014/main" id="{A0D07F9B-5DBB-C61F-6EB6-26BF69A71F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F16BC031-0BDC-1DB6-6D29-3AC3F6708019}"/>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a:t>
            </a:r>
            <a:r>
              <a:rPr kumimoji="0" lang="en-US" sz="1800" b="0" i="1" u="none" strike="noStrike" kern="1200" cap="none" spc="0" normalizeH="0" baseline="0" noProof="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Paksoy</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&amp; </a:t>
            </a:r>
            <a:r>
              <a:rPr kumimoji="0" lang="en-US" sz="1800" b="0" i="1" u="none" strike="noStrike" kern="1200" cap="none" spc="0" normalizeH="0" baseline="0" noProof="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Deveci</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(2023)</a:t>
            </a:r>
          </a:p>
        </p:txBody>
      </p:sp>
    </p:spTree>
    <p:extLst>
      <p:ext uri="{BB962C8B-B14F-4D97-AF65-F5344CB8AC3E}">
        <p14:creationId xmlns:p14="http://schemas.microsoft.com/office/powerpoint/2010/main" val="2004022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49E9-1C27-657B-A82D-260B64628938}"/>
              </a:ext>
            </a:extLst>
          </p:cNvPr>
          <p:cNvSpPr>
            <a:spLocks noGrp="1"/>
          </p:cNvSpPr>
          <p:nvPr>
            <p:ph type="title"/>
          </p:nvPr>
        </p:nvSpPr>
        <p:spPr/>
        <p:txBody>
          <a:bodyPr/>
          <a:lstStyle/>
          <a:p>
            <a:r>
              <a:rPr lang="en-US"/>
              <a:t>Project Management - CPM and PERT</a:t>
            </a:r>
          </a:p>
        </p:txBody>
      </p:sp>
      <p:sp>
        <p:nvSpPr>
          <p:cNvPr id="3" name="Content Placeholder 2">
            <a:extLst>
              <a:ext uri="{FF2B5EF4-FFF2-40B4-BE49-F238E27FC236}">
                <a16:creationId xmlns:a16="http://schemas.microsoft.com/office/drawing/2014/main" id="{5611CFA1-0FF0-7DEA-AC8C-CF57C6FEBC90}"/>
              </a:ext>
            </a:extLst>
          </p:cNvPr>
          <p:cNvSpPr>
            <a:spLocks noGrp="1"/>
          </p:cNvSpPr>
          <p:nvPr>
            <p:ph idx="1"/>
          </p:nvPr>
        </p:nvSpPr>
        <p:spPr/>
        <p:txBody>
          <a:bodyPr/>
          <a:lstStyle/>
          <a:p>
            <a:pPr marL="0" indent="0">
              <a:buNone/>
            </a:pPr>
            <a:r>
              <a:rPr lang="en-US"/>
              <a:t>The </a:t>
            </a:r>
            <a:r>
              <a:rPr lang="en-US" b="1">
                <a:solidFill>
                  <a:srgbClr val="FF0000"/>
                </a:solidFill>
              </a:rPr>
              <a:t>critical path </a:t>
            </a:r>
            <a:r>
              <a:rPr lang="en-US"/>
              <a:t>of activities in a project is the sequence of activities that form </a:t>
            </a:r>
            <a:r>
              <a:rPr lang="en-US" b="1">
                <a:solidFill>
                  <a:srgbClr val="FF0000"/>
                </a:solidFill>
              </a:rPr>
              <a:t>the longest chain in terms of their time to complete</a:t>
            </a:r>
            <a:r>
              <a:rPr lang="en-US"/>
              <a:t>. If any one of the activities in the critical path is delayed, then the entire project is delayed. It is possible and it often happens that there are multiple paths of the same length through the network, so there are multiple critical paths. </a:t>
            </a:r>
            <a:r>
              <a:rPr lang="en-US" b="1">
                <a:solidFill>
                  <a:srgbClr val="FF0000"/>
                </a:solidFill>
              </a:rPr>
              <a:t>Determining scheduling information about each activity in the project is the major goal of CPM techniques</a:t>
            </a:r>
            <a:r>
              <a:rPr lang="en-US"/>
              <a:t>. The techniques calculate when an activity must start and end, together with whether the activity is part of the critical path.</a:t>
            </a:r>
          </a:p>
        </p:txBody>
      </p:sp>
      <p:sp>
        <p:nvSpPr>
          <p:cNvPr id="4" name="Slide Number Placeholder 3">
            <a:extLst>
              <a:ext uri="{FF2B5EF4-FFF2-40B4-BE49-F238E27FC236}">
                <a16:creationId xmlns:a16="http://schemas.microsoft.com/office/drawing/2014/main" id="{6634977B-11DA-4C43-BA57-7C02CBB756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5C8340E2-240B-545C-9710-2DAE02D97C90}"/>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Jacobs &amp; Chase (2022)</a:t>
            </a:r>
          </a:p>
        </p:txBody>
      </p:sp>
    </p:spTree>
    <p:extLst>
      <p:ext uri="{BB962C8B-B14F-4D97-AF65-F5344CB8AC3E}">
        <p14:creationId xmlns:p14="http://schemas.microsoft.com/office/powerpoint/2010/main" val="3153706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7126F-1AD3-81F5-0FE4-38B58C47C485}"/>
              </a:ext>
            </a:extLst>
          </p:cNvPr>
          <p:cNvSpPr>
            <a:spLocks noGrp="1"/>
          </p:cNvSpPr>
          <p:nvPr>
            <p:ph type="title"/>
          </p:nvPr>
        </p:nvSpPr>
        <p:spPr/>
        <p:txBody>
          <a:bodyPr/>
          <a:lstStyle/>
          <a:p>
            <a:r>
              <a:rPr lang="en-US"/>
              <a:t>Critical Path Method (CPM)</a:t>
            </a:r>
          </a:p>
        </p:txBody>
      </p:sp>
      <p:sp>
        <p:nvSpPr>
          <p:cNvPr id="3" name="Content Placeholder 2">
            <a:extLst>
              <a:ext uri="{FF2B5EF4-FFF2-40B4-BE49-F238E27FC236}">
                <a16:creationId xmlns:a16="http://schemas.microsoft.com/office/drawing/2014/main" id="{E4800D2B-97AC-56FC-32EF-38CB4B044E32}"/>
              </a:ext>
            </a:extLst>
          </p:cNvPr>
          <p:cNvSpPr>
            <a:spLocks noGrp="1"/>
          </p:cNvSpPr>
          <p:nvPr>
            <p:ph idx="1"/>
          </p:nvPr>
        </p:nvSpPr>
        <p:spPr/>
        <p:txBody>
          <a:bodyPr/>
          <a:lstStyle/>
          <a:p>
            <a:pPr marL="457200" indent="-457200">
              <a:buFont typeface="+mj-lt"/>
              <a:buAutoNum type="arabicPeriod"/>
            </a:pPr>
            <a:r>
              <a:rPr lang="en-US"/>
              <a:t>Identify each activity to be done in the project and estimate how long it will take to complete each activity. </a:t>
            </a:r>
          </a:p>
          <a:p>
            <a:pPr marL="457200" indent="-457200">
              <a:buFont typeface="+mj-lt"/>
              <a:buAutoNum type="arabicPeriod"/>
            </a:pPr>
            <a:r>
              <a:rPr lang="en-US"/>
              <a:t>Determine the required sequence of activities and construct a network reflecting the precedence relationships.</a:t>
            </a:r>
          </a:p>
          <a:p>
            <a:pPr marL="457200" indent="-457200">
              <a:buFont typeface="+mj-lt"/>
              <a:buAutoNum type="arabicPeriod"/>
            </a:pPr>
            <a:r>
              <a:rPr lang="en-US"/>
              <a:t>Determine the critical path. </a:t>
            </a:r>
          </a:p>
          <a:p>
            <a:pPr marL="457200" indent="-457200">
              <a:buFont typeface="+mj-lt"/>
              <a:buAutoNum type="arabicPeriod"/>
            </a:pPr>
            <a:r>
              <a:rPr lang="en-US"/>
              <a:t>Determine the early start/finish and late start/finish schedule.</a:t>
            </a:r>
          </a:p>
        </p:txBody>
      </p:sp>
      <p:sp>
        <p:nvSpPr>
          <p:cNvPr id="4" name="Slide Number Placeholder 3">
            <a:extLst>
              <a:ext uri="{FF2B5EF4-FFF2-40B4-BE49-F238E27FC236}">
                <a16:creationId xmlns:a16="http://schemas.microsoft.com/office/drawing/2014/main" id="{992001EE-3BE6-C376-0DDD-FF5D3DCAA07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6E1973DB-A0E4-0FFF-1CC4-B729BB134B57}"/>
              </a:ext>
            </a:extLst>
          </p:cNvPr>
          <p:cNvPicPr>
            <a:picLocks noChangeAspect="1"/>
          </p:cNvPicPr>
          <p:nvPr/>
        </p:nvPicPr>
        <p:blipFill>
          <a:blip r:embed="rId2"/>
          <a:stretch>
            <a:fillRect/>
          </a:stretch>
        </p:blipFill>
        <p:spPr>
          <a:xfrm>
            <a:off x="628504" y="4617440"/>
            <a:ext cx="6773694" cy="1444957"/>
          </a:xfrm>
          <a:prstGeom prst="rect">
            <a:avLst/>
          </a:prstGeom>
        </p:spPr>
      </p:pic>
      <p:pic>
        <p:nvPicPr>
          <p:cNvPr id="8" name="Picture 7">
            <a:extLst>
              <a:ext uri="{FF2B5EF4-FFF2-40B4-BE49-F238E27FC236}">
                <a16:creationId xmlns:a16="http://schemas.microsoft.com/office/drawing/2014/main" id="{9BBF0E97-A818-4AD9-EA5A-8F1657E018A4}"/>
              </a:ext>
            </a:extLst>
          </p:cNvPr>
          <p:cNvPicPr>
            <a:picLocks noChangeAspect="1"/>
          </p:cNvPicPr>
          <p:nvPr/>
        </p:nvPicPr>
        <p:blipFill>
          <a:blip r:embed="rId3"/>
          <a:stretch>
            <a:fillRect/>
          </a:stretch>
        </p:blipFill>
        <p:spPr>
          <a:xfrm>
            <a:off x="7806966" y="4036411"/>
            <a:ext cx="3546834" cy="2607013"/>
          </a:xfrm>
          <a:prstGeom prst="rect">
            <a:avLst/>
          </a:prstGeom>
        </p:spPr>
      </p:pic>
      <p:sp>
        <p:nvSpPr>
          <p:cNvPr id="9" name="TextBox 8">
            <a:extLst>
              <a:ext uri="{FF2B5EF4-FFF2-40B4-BE49-F238E27FC236}">
                <a16:creationId xmlns:a16="http://schemas.microsoft.com/office/drawing/2014/main" id="{BFA325E5-732D-8805-F063-E88001896E0E}"/>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Jacobs &amp; Chase (2022)</a:t>
            </a:r>
          </a:p>
        </p:txBody>
      </p:sp>
    </p:spTree>
    <p:extLst>
      <p:ext uri="{BB962C8B-B14F-4D97-AF65-F5344CB8AC3E}">
        <p14:creationId xmlns:p14="http://schemas.microsoft.com/office/powerpoint/2010/main" val="2800090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2CF6F-D5EB-F864-1E74-8A3F160CEDB5}"/>
              </a:ext>
            </a:extLst>
          </p:cNvPr>
          <p:cNvSpPr>
            <a:spLocks noGrp="1"/>
          </p:cNvSpPr>
          <p:nvPr>
            <p:ph type="title"/>
          </p:nvPr>
        </p:nvSpPr>
        <p:spPr/>
        <p:txBody>
          <a:bodyPr/>
          <a:lstStyle/>
          <a:p>
            <a:r>
              <a:rPr lang="en-US"/>
              <a:t>Critical Path Method (CPM)</a:t>
            </a:r>
          </a:p>
        </p:txBody>
      </p:sp>
      <p:sp>
        <p:nvSpPr>
          <p:cNvPr id="3" name="Content Placeholder 2">
            <a:extLst>
              <a:ext uri="{FF2B5EF4-FFF2-40B4-BE49-F238E27FC236}">
                <a16:creationId xmlns:a16="http://schemas.microsoft.com/office/drawing/2014/main" id="{533C8234-D685-D67B-3D2A-B3FF27E79700}"/>
              </a:ext>
            </a:extLst>
          </p:cNvPr>
          <p:cNvSpPr>
            <a:spLocks noGrp="1"/>
          </p:cNvSpPr>
          <p:nvPr>
            <p:ph idx="1"/>
          </p:nvPr>
        </p:nvSpPr>
        <p:spPr/>
        <p:txBody>
          <a:bodyPr/>
          <a:lstStyle/>
          <a:p>
            <a:r>
              <a:rPr lang="en-US" b="1">
                <a:solidFill>
                  <a:srgbClr val="FF0000"/>
                </a:solidFill>
              </a:rPr>
              <a:t>Slack time (ST): </a:t>
            </a:r>
            <a:r>
              <a:rPr lang="en-US"/>
              <a:t>The time that an activity can be delayed without delaying the entire project; the difference between </a:t>
            </a:r>
            <a:r>
              <a:rPr lang="en-US" b="1">
                <a:solidFill>
                  <a:srgbClr val="FF0000"/>
                </a:solidFill>
              </a:rPr>
              <a:t>the late and early start times </a:t>
            </a:r>
            <a:r>
              <a:rPr lang="en-US"/>
              <a:t>of an activity. Activities with zero ST are critical activities and are on the critical path.</a:t>
            </a:r>
          </a:p>
          <a:p>
            <a:r>
              <a:rPr lang="en-US"/>
              <a:t>The critical path includes each critical activity, starting with the first activity and finishing with the last activity.</a:t>
            </a:r>
          </a:p>
        </p:txBody>
      </p:sp>
      <p:sp>
        <p:nvSpPr>
          <p:cNvPr id="4" name="Slide Number Placeholder 3">
            <a:extLst>
              <a:ext uri="{FF2B5EF4-FFF2-40B4-BE49-F238E27FC236}">
                <a16:creationId xmlns:a16="http://schemas.microsoft.com/office/drawing/2014/main" id="{72FEBFBC-B3B5-1856-1106-AA9D4D46BC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99B0B331-89AC-AD5E-07BF-C0A4FB0BF234}"/>
              </a:ext>
            </a:extLst>
          </p:cNvPr>
          <p:cNvPicPr>
            <a:picLocks noChangeAspect="1"/>
          </p:cNvPicPr>
          <p:nvPr/>
        </p:nvPicPr>
        <p:blipFill>
          <a:blip r:embed="rId2"/>
          <a:stretch>
            <a:fillRect/>
          </a:stretch>
        </p:blipFill>
        <p:spPr>
          <a:xfrm>
            <a:off x="1246762" y="3647696"/>
            <a:ext cx="2844138" cy="2189074"/>
          </a:xfrm>
          <a:prstGeom prst="rect">
            <a:avLst/>
          </a:prstGeom>
        </p:spPr>
      </p:pic>
      <p:pic>
        <p:nvPicPr>
          <p:cNvPr id="8" name="Picture 7">
            <a:extLst>
              <a:ext uri="{FF2B5EF4-FFF2-40B4-BE49-F238E27FC236}">
                <a16:creationId xmlns:a16="http://schemas.microsoft.com/office/drawing/2014/main" id="{DDD6C5DF-9E11-2976-B1AE-CD5795F30677}"/>
              </a:ext>
            </a:extLst>
          </p:cNvPr>
          <p:cNvPicPr>
            <a:picLocks noChangeAspect="1"/>
          </p:cNvPicPr>
          <p:nvPr/>
        </p:nvPicPr>
        <p:blipFill>
          <a:blip r:embed="rId3"/>
          <a:stretch>
            <a:fillRect/>
          </a:stretch>
        </p:blipFill>
        <p:spPr>
          <a:xfrm>
            <a:off x="4603633" y="3647696"/>
            <a:ext cx="2984734" cy="2189074"/>
          </a:xfrm>
          <a:prstGeom prst="rect">
            <a:avLst/>
          </a:prstGeom>
        </p:spPr>
      </p:pic>
      <p:pic>
        <p:nvPicPr>
          <p:cNvPr id="12" name="Picture 11">
            <a:extLst>
              <a:ext uri="{FF2B5EF4-FFF2-40B4-BE49-F238E27FC236}">
                <a16:creationId xmlns:a16="http://schemas.microsoft.com/office/drawing/2014/main" id="{F0D696E4-51F5-4230-4D68-DFC33280234E}"/>
              </a:ext>
            </a:extLst>
          </p:cNvPr>
          <p:cNvPicPr>
            <a:picLocks noChangeAspect="1"/>
          </p:cNvPicPr>
          <p:nvPr/>
        </p:nvPicPr>
        <p:blipFill>
          <a:blip r:embed="rId4"/>
          <a:stretch>
            <a:fillRect/>
          </a:stretch>
        </p:blipFill>
        <p:spPr>
          <a:xfrm>
            <a:off x="8038870" y="3647696"/>
            <a:ext cx="2864426" cy="2189074"/>
          </a:xfrm>
          <a:prstGeom prst="rect">
            <a:avLst/>
          </a:prstGeom>
        </p:spPr>
      </p:pic>
      <p:sp>
        <p:nvSpPr>
          <p:cNvPr id="13" name="TextBox 12">
            <a:extLst>
              <a:ext uri="{FF2B5EF4-FFF2-40B4-BE49-F238E27FC236}">
                <a16:creationId xmlns:a16="http://schemas.microsoft.com/office/drawing/2014/main" id="{0457D132-C053-5D9D-4DF7-87F83175F6F2}"/>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Jacobs &amp; Chase (2022)</a:t>
            </a:r>
          </a:p>
        </p:txBody>
      </p:sp>
    </p:spTree>
    <p:extLst>
      <p:ext uri="{BB962C8B-B14F-4D97-AF65-F5344CB8AC3E}">
        <p14:creationId xmlns:p14="http://schemas.microsoft.com/office/powerpoint/2010/main" val="3194792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AD0BD-7C81-5855-D656-2C394CD0F942}"/>
              </a:ext>
            </a:extLst>
          </p:cNvPr>
          <p:cNvSpPr>
            <a:spLocks noGrp="1"/>
          </p:cNvSpPr>
          <p:nvPr>
            <p:ph type="title"/>
          </p:nvPr>
        </p:nvSpPr>
        <p:spPr/>
        <p:txBody>
          <a:bodyPr/>
          <a:lstStyle/>
          <a:p>
            <a:r>
              <a:rPr lang="en-US"/>
              <a:t>Rule for calculating duration of project</a:t>
            </a:r>
          </a:p>
        </p:txBody>
      </p:sp>
      <p:sp>
        <p:nvSpPr>
          <p:cNvPr id="3" name="Content Placeholder 2">
            <a:extLst>
              <a:ext uri="{FF2B5EF4-FFF2-40B4-BE49-F238E27FC236}">
                <a16:creationId xmlns:a16="http://schemas.microsoft.com/office/drawing/2014/main" id="{4A2F2A72-0A45-FB73-52AD-3F4F835D349E}"/>
              </a:ext>
            </a:extLst>
          </p:cNvPr>
          <p:cNvSpPr>
            <a:spLocks noGrp="1"/>
          </p:cNvSpPr>
          <p:nvPr>
            <p:ph idx="1"/>
          </p:nvPr>
        </p:nvSpPr>
        <p:spPr/>
        <p:txBody>
          <a:bodyPr/>
          <a:lstStyle/>
          <a:p>
            <a:r>
              <a:rPr lang="en-US" b="1">
                <a:solidFill>
                  <a:srgbClr val="FF0000"/>
                </a:solidFill>
              </a:rPr>
              <a:t>Earliest start time rule: </a:t>
            </a:r>
            <a:r>
              <a:rPr lang="en-US"/>
              <a:t>All predecessors must be completed before an activity can start.</a:t>
            </a:r>
          </a:p>
          <a:p>
            <a:r>
              <a:rPr lang="en-US" b="1">
                <a:solidFill>
                  <a:srgbClr val="FF0000"/>
                </a:solidFill>
              </a:rPr>
              <a:t>Earliest finish time rule: </a:t>
            </a:r>
            <a:r>
              <a:rPr lang="en-US"/>
              <a:t>The EF of an activity is equal to the sum of the activity’s ES and the duration.</a:t>
            </a:r>
          </a:p>
          <a:p>
            <a:r>
              <a:rPr lang="en-US" b="1">
                <a:solidFill>
                  <a:srgbClr val="FF0000"/>
                </a:solidFill>
              </a:rPr>
              <a:t>Latest finish time rule: </a:t>
            </a:r>
            <a:r>
              <a:rPr lang="en-US"/>
              <a:t>It is based on the principle that all predecessors must be completed before an activity can begin.</a:t>
            </a:r>
          </a:p>
          <a:p>
            <a:r>
              <a:rPr lang="en-US" b="1">
                <a:solidFill>
                  <a:srgbClr val="FF0000"/>
                </a:solidFill>
              </a:rPr>
              <a:t>Latest start time rule: </a:t>
            </a:r>
            <a:r>
              <a:rPr lang="en-US"/>
              <a:t>The LS of an activity is equal to the difference between its LF and the time of the activity.</a:t>
            </a:r>
          </a:p>
        </p:txBody>
      </p:sp>
      <p:sp>
        <p:nvSpPr>
          <p:cNvPr id="4" name="Slide Number Placeholder 3">
            <a:extLst>
              <a:ext uri="{FF2B5EF4-FFF2-40B4-BE49-F238E27FC236}">
                <a16:creationId xmlns:a16="http://schemas.microsoft.com/office/drawing/2014/main" id="{13420EFB-1635-96FF-2537-1D7EEEC42CD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282FAABF-6B52-3EC8-2834-4351FA8AF432}"/>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a:t>
            </a:r>
            <a:r>
              <a:rPr kumimoji="0" lang="en-US" sz="1800" b="0" i="1" u="none" strike="noStrike" kern="1200" cap="none" spc="0" normalizeH="0" baseline="0" noProof="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Paksoy</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&amp; </a:t>
            </a:r>
            <a:r>
              <a:rPr kumimoji="0" lang="en-US" sz="1800" b="0" i="1" u="none" strike="noStrike" kern="1200" cap="none" spc="0" normalizeH="0" baseline="0" noProof="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Deveci</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(2023)</a:t>
            </a:r>
          </a:p>
        </p:txBody>
      </p:sp>
    </p:spTree>
    <p:extLst>
      <p:ext uri="{BB962C8B-B14F-4D97-AF65-F5344CB8AC3E}">
        <p14:creationId xmlns:p14="http://schemas.microsoft.com/office/powerpoint/2010/main" val="188429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F6A34-DA4A-566C-73E9-78DE1D12B1E5}"/>
              </a:ext>
            </a:extLst>
          </p:cNvPr>
          <p:cNvSpPr>
            <a:spLocks noGrp="1"/>
          </p:cNvSpPr>
          <p:nvPr>
            <p:ph type="title"/>
          </p:nvPr>
        </p:nvSpPr>
        <p:spPr/>
        <p:txBody>
          <a:bodyPr/>
          <a:lstStyle/>
          <a:p>
            <a:r>
              <a:rPr lang="en-US"/>
              <a:t>What are the characteristics of a project?</a:t>
            </a:r>
          </a:p>
        </p:txBody>
      </p:sp>
      <p:sp>
        <p:nvSpPr>
          <p:cNvPr id="3" name="Content Placeholder 2">
            <a:extLst>
              <a:ext uri="{FF2B5EF4-FFF2-40B4-BE49-F238E27FC236}">
                <a16:creationId xmlns:a16="http://schemas.microsoft.com/office/drawing/2014/main" id="{AD97E06C-3624-AF8C-71BD-5644B865B9BE}"/>
              </a:ext>
            </a:extLst>
          </p:cNvPr>
          <p:cNvSpPr>
            <a:spLocks noGrp="1"/>
          </p:cNvSpPr>
          <p:nvPr>
            <p:ph idx="1"/>
          </p:nvPr>
        </p:nvSpPr>
        <p:spPr/>
        <p:txBody>
          <a:bodyPr/>
          <a:lstStyle/>
          <a:p>
            <a:r>
              <a:rPr lang="en-US"/>
              <a:t>The project to be done should be different from other projects and be unique.</a:t>
            </a:r>
          </a:p>
          <a:p>
            <a:r>
              <a:rPr lang="en-US"/>
              <a:t>The project to be done must change a process.</a:t>
            </a:r>
          </a:p>
          <a:p>
            <a:r>
              <a:rPr lang="en-US"/>
              <a:t>Each project should have a specific objective.</a:t>
            </a:r>
          </a:p>
          <a:p>
            <a:r>
              <a:rPr lang="en-US"/>
              <a:t>Each project has a specific life with a beginning and an end.</a:t>
            </a:r>
          </a:p>
          <a:p>
            <a:r>
              <a:rPr lang="en-US"/>
              <a:t>Each project has a budget, duration, and performance conditions.</a:t>
            </a:r>
          </a:p>
        </p:txBody>
      </p:sp>
      <p:sp>
        <p:nvSpPr>
          <p:cNvPr id="4" name="Slide Number Placeholder 3">
            <a:extLst>
              <a:ext uri="{FF2B5EF4-FFF2-40B4-BE49-F238E27FC236}">
                <a16:creationId xmlns:a16="http://schemas.microsoft.com/office/drawing/2014/main" id="{D3B06CCC-8E5A-5EEB-0A03-2E09993C31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AAAA513D-9C19-332E-6C7B-34A8215CE609}"/>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a:t>
            </a:r>
            <a:r>
              <a:rPr kumimoji="0" lang="en-US" sz="1800" b="0" i="1" u="none" strike="noStrike" kern="1200" cap="none" spc="0" normalizeH="0" baseline="0" noProof="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Paksoy</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&amp; </a:t>
            </a:r>
            <a:r>
              <a:rPr kumimoji="0" lang="en-US" sz="1800" b="0" i="1" u="none" strike="noStrike" kern="1200" cap="none" spc="0" normalizeH="0" baseline="0" noProof="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Deveci</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(2023)</a:t>
            </a:r>
          </a:p>
        </p:txBody>
      </p:sp>
    </p:spTree>
    <p:extLst>
      <p:ext uri="{BB962C8B-B14F-4D97-AF65-F5344CB8AC3E}">
        <p14:creationId xmlns:p14="http://schemas.microsoft.com/office/powerpoint/2010/main" val="283838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19392-2CE0-D378-513D-27F991FAF681}"/>
              </a:ext>
            </a:extLst>
          </p:cNvPr>
          <p:cNvSpPr>
            <a:spLocks noGrp="1"/>
          </p:cNvSpPr>
          <p:nvPr>
            <p:ph type="title"/>
          </p:nvPr>
        </p:nvSpPr>
        <p:spPr/>
        <p:txBody>
          <a:bodyPr/>
          <a:lstStyle/>
          <a:p>
            <a:r>
              <a:rPr lang="en-US"/>
              <a:t>Example: Build up project network</a:t>
            </a:r>
          </a:p>
        </p:txBody>
      </p:sp>
      <p:sp>
        <p:nvSpPr>
          <p:cNvPr id="4" name="Slide Number Placeholder 3">
            <a:extLst>
              <a:ext uri="{FF2B5EF4-FFF2-40B4-BE49-F238E27FC236}">
                <a16:creationId xmlns:a16="http://schemas.microsoft.com/office/drawing/2014/main" id="{18BECC21-8892-5358-BDDC-E27B9BC47F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8" name="Picture 7">
            <a:extLst>
              <a:ext uri="{FF2B5EF4-FFF2-40B4-BE49-F238E27FC236}">
                <a16:creationId xmlns:a16="http://schemas.microsoft.com/office/drawing/2014/main" id="{D7CB94CF-397F-C9D2-0B7F-1CCC9453C874}"/>
              </a:ext>
            </a:extLst>
          </p:cNvPr>
          <p:cNvPicPr>
            <a:picLocks noChangeAspect="1"/>
          </p:cNvPicPr>
          <p:nvPr/>
        </p:nvPicPr>
        <p:blipFill>
          <a:blip r:embed="rId2"/>
          <a:stretch>
            <a:fillRect/>
          </a:stretch>
        </p:blipFill>
        <p:spPr>
          <a:xfrm>
            <a:off x="1167319" y="2001347"/>
            <a:ext cx="9857362" cy="2543254"/>
          </a:xfrm>
          <a:prstGeom prst="rect">
            <a:avLst/>
          </a:prstGeom>
        </p:spPr>
      </p:pic>
    </p:spTree>
    <p:extLst>
      <p:ext uri="{BB962C8B-B14F-4D97-AF65-F5344CB8AC3E}">
        <p14:creationId xmlns:p14="http://schemas.microsoft.com/office/powerpoint/2010/main" val="1532378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DEE10F-1940-E168-3D32-A97DDFDC5E7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53D68B1F-B537-07A5-2DAC-77A07B1A449A}"/>
              </a:ext>
            </a:extLst>
          </p:cNvPr>
          <p:cNvPicPr>
            <a:picLocks noChangeAspect="1"/>
          </p:cNvPicPr>
          <p:nvPr/>
        </p:nvPicPr>
        <p:blipFill>
          <a:blip r:embed="rId2"/>
          <a:stretch>
            <a:fillRect/>
          </a:stretch>
        </p:blipFill>
        <p:spPr>
          <a:xfrm>
            <a:off x="2887971" y="532996"/>
            <a:ext cx="5753903" cy="2896004"/>
          </a:xfrm>
          <a:prstGeom prst="rect">
            <a:avLst/>
          </a:prstGeom>
        </p:spPr>
      </p:pic>
      <p:pic>
        <p:nvPicPr>
          <p:cNvPr id="8" name="Picture 7">
            <a:extLst>
              <a:ext uri="{FF2B5EF4-FFF2-40B4-BE49-F238E27FC236}">
                <a16:creationId xmlns:a16="http://schemas.microsoft.com/office/drawing/2014/main" id="{0AAE09D3-B6C2-9608-3FA5-E97201852FE5}"/>
              </a:ext>
            </a:extLst>
          </p:cNvPr>
          <p:cNvPicPr>
            <a:picLocks noChangeAspect="1"/>
          </p:cNvPicPr>
          <p:nvPr/>
        </p:nvPicPr>
        <p:blipFill>
          <a:blip r:embed="rId3"/>
          <a:stretch>
            <a:fillRect/>
          </a:stretch>
        </p:blipFill>
        <p:spPr>
          <a:xfrm>
            <a:off x="2740314" y="3642908"/>
            <a:ext cx="6049219" cy="2896004"/>
          </a:xfrm>
          <a:prstGeom prst="rect">
            <a:avLst/>
          </a:prstGeom>
        </p:spPr>
      </p:pic>
    </p:spTree>
    <p:extLst>
      <p:ext uri="{BB962C8B-B14F-4D97-AF65-F5344CB8AC3E}">
        <p14:creationId xmlns:p14="http://schemas.microsoft.com/office/powerpoint/2010/main" val="37802504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B5400B-CA9E-26F4-B79E-48F9B604452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8" name="Picture 7">
            <a:extLst>
              <a:ext uri="{FF2B5EF4-FFF2-40B4-BE49-F238E27FC236}">
                <a16:creationId xmlns:a16="http://schemas.microsoft.com/office/drawing/2014/main" id="{988870BD-1688-1D06-C65F-E1ACEEA0F722}"/>
              </a:ext>
            </a:extLst>
          </p:cNvPr>
          <p:cNvPicPr>
            <a:picLocks noChangeAspect="1"/>
          </p:cNvPicPr>
          <p:nvPr/>
        </p:nvPicPr>
        <p:blipFill>
          <a:blip r:embed="rId2"/>
          <a:stretch>
            <a:fillRect/>
          </a:stretch>
        </p:blipFill>
        <p:spPr>
          <a:xfrm>
            <a:off x="213842" y="940702"/>
            <a:ext cx="6216141" cy="4364698"/>
          </a:xfrm>
          <a:prstGeom prst="rect">
            <a:avLst/>
          </a:prstGeom>
        </p:spPr>
      </p:pic>
      <p:pic>
        <p:nvPicPr>
          <p:cNvPr id="10" name="Picture 9">
            <a:extLst>
              <a:ext uri="{FF2B5EF4-FFF2-40B4-BE49-F238E27FC236}">
                <a16:creationId xmlns:a16="http://schemas.microsoft.com/office/drawing/2014/main" id="{D44A0F21-A4CA-8A9A-41E7-45CAA27787D9}"/>
              </a:ext>
            </a:extLst>
          </p:cNvPr>
          <p:cNvPicPr>
            <a:picLocks noChangeAspect="1"/>
          </p:cNvPicPr>
          <p:nvPr/>
        </p:nvPicPr>
        <p:blipFill>
          <a:blip r:embed="rId3"/>
          <a:stretch>
            <a:fillRect/>
          </a:stretch>
        </p:blipFill>
        <p:spPr>
          <a:xfrm>
            <a:off x="6906639" y="528314"/>
            <a:ext cx="4829220" cy="5189473"/>
          </a:xfrm>
          <a:prstGeom prst="rect">
            <a:avLst/>
          </a:prstGeom>
        </p:spPr>
      </p:pic>
    </p:spTree>
    <p:extLst>
      <p:ext uri="{BB962C8B-B14F-4D97-AF65-F5344CB8AC3E}">
        <p14:creationId xmlns:p14="http://schemas.microsoft.com/office/powerpoint/2010/main" val="1265293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2736C-9C11-AF6F-6517-EAB40ED67A10}"/>
              </a:ext>
            </a:extLst>
          </p:cNvPr>
          <p:cNvSpPr>
            <a:spLocks noGrp="1"/>
          </p:cNvSpPr>
          <p:nvPr>
            <p:ph type="title"/>
          </p:nvPr>
        </p:nvSpPr>
        <p:spPr/>
        <p:txBody>
          <a:bodyPr/>
          <a:lstStyle/>
          <a:p>
            <a:r>
              <a:rPr lang="en-US"/>
              <a:t>Example: Build up project network</a:t>
            </a:r>
          </a:p>
        </p:txBody>
      </p:sp>
      <p:sp>
        <p:nvSpPr>
          <p:cNvPr id="3" name="Content Placeholder 2">
            <a:extLst>
              <a:ext uri="{FF2B5EF4-FFF2-40B4-BE49-F238E27FC236}">
                <a16:creationId xmlns:a16="http://schemas.microsoft.com/office/drawing/2014/main" id="{DE58285D-D320-D65D-5B81-0BBA4A8B8B0C}"/>
              </a:ext>
            </a:extLst>
          </p:cNvPr>
          <p:cNvSpPr>
            <a:spLocks noGrp="1"/>
          </p:cNvSpPr>
          <p:nvPr>
            <p:ph idx="1"/>
          </p:nvPr>
        </p:nvSpPr>
        <p:spPr/>
        <p:txBody>
          <a:bodyPr/>
          <a:lstStyle/>
          <a:p>
            <a:pPr marL="457200" indent="-457200">
              <a:buFont typeface="+mj-lt"/>
              <a:buAutoNum type="arabicPeriod"/>
            </a:pPr>
            <a:r>
              <a:rPr lang="en-US"/>
              <a:t>Compute the duration for all the paths and compute the earliest project completion time.</a:t>
            </a:r>
          </a:p>
          <a:p>
            <a:pPr marL="457200" indent="-457200">
              <a:buFont typeface="+mj-lt"/>
              <a:buAutoNum type="arabicPeriod"/>
            </a:pPr>
            <a:r>
              <a:rPr lang="en-US"/>
              <a:t>Identify the critical path and the critical activities. </a:t>
            </a:r>
          </a:p>
          <a:p>
            <a:pPr marL="457200" indent="-457200">
              <a:buFont typeface="+mj-lt"/>
              <a:buAutoNum type="arabicPeriod"/>
            </a:pPr>
            <a:r>
              <a:rPr lang="en-US"/>
              <a:t>What happens when the durations of activity H are 8 and 14? </a:t>
            </a:r>
          </a:p>
          <a:p>
            <a:pPr marL="457200" indent="-457200">
              <a:buFont typeface="+mj-lt"/>
              <a:buAutoNum type="arabicPeriod"/>
            </a:pPr>
            <a:r>
              <a:rPr lang="en-US"/>
              <a:t>What happens when the durations of activity I become 10, 11 and 14?</a:t>
            </a:r>
          </a:p>
        </p:txBody>
      </p:sp>
      <p:sp>
        <p:nvSpPr>
          <p:cNvPr id="4" name="Slide Number Placeholder 3">
            <a:extLst>
              <a:ext uri="{FF2B5EF4-FFF2-40B4-BE49-F238E27FC236}">
                <a16:creationId xmlns:a16="http://schemas.microsoft.com/office/drawing/2014/main" id="{B4217962-2818-49C1-8F6E-C6D2AD51F1E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Tree>
    <p:extLst>
      <p:ext uri="{BB962C8B-B14F-4D97-AF65-F5344CB8AC3E}">
        <p14:creationId xmlns:p14="http://schemas.microsoft.com/office/powerpoint/2010/main" val="510741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67070-6563-2E32-E2A1-6AC55CF941D3}"/>
              </a:ext>
            </a:extLst>
          </p:cNvPr>
          <p:cNvSpPr>
            <a:spLocks noGrp="1"/>
          </p:cNvSpPr>
          <p:nvPr>
            <p:ph type="title"/>
          </p:nvPr>
        </p:nvSpPr>
        <p:spPr/>
        <p:txBody>
          <a:bodyPr/>
          <a:lstStyle/>
          <a:p>
            <a:r>
              <a:rPr lang="en-US"/>
              <a:t>Example: Build up project network</a:t>
            </a:r>
          </a:p>
        </p:txBody>
      </p:sp>
      <p:sp>
        <p:nvSpPr>
          <p:cNvPr id="3" name="Content Placeholder 2">
            <a:extLst>
              <a:ext uri="{FF2B5EF4-FFF2-40B4-BE49-F238E27FC236}">
                <a16:creationId xmlns:a16="http://schemas.microsoft.com/office/drawing/2014/main" id="{A03D8F43-2799-ED27-E573-72F7295ABB23}"/>
              </a:ext>
            </a:extLst>
          </p:cNvPr>
          <p:cNvSpPr>
            <a:spLocks noGrp="1"/>
          </p:cNvSpPr>
          <p:nvPr>
            <p:ph idx="1"/>
          </p:nvPr>
        </p:nvSpPr>
        <p:spPr/>
        <p:txBody>
          <a:bodyPr/>
          <a:lstStyle/>
          <a:p>
            <a:r>
              <a:rPr lang="en-US"/>
              <a:t>Path 1: 1-2-5-7 (activities A, D and H) with duration = 4 + 6 + 12 = </a:t>
            </a:r>
            <a:r>
              <a:rPr lang="en-US" b="1">
                <a:solidFill>
                  <a:srgbClr val="FF0000"/>
                </a:solidFill>
              </a:rPr>
              <a:t>22</a:t>
            </a:r>
          </a:p>
          <a:p>
            <a:r>
              <a:rPr lang="en-US"/>
              <a:t>Path 2: 1-2-6-7 (activities A, E and I) with duration = 4 + 7 + 9 = 20</a:t>
            </a:r>
          </a:p>
          <a:p>
            <a:r>
              <a:rPr lang="en-US"/>
              <a:t>Path 3: 1-3-6-7 (activities B, F and I) with duration = 5 + 5 + 9 = 19</a:t>
            </a:r>
          </a:p>
          <a:p>
            <a:r>
              <a:rPr lang="en-US"/>
              <a:t>Path 4: 1-4-7 (activities C and G) with duration = 6 + 8 = 14</a:t>
            </a:r>
          </a:p>
          <a:p>
            <a:r>
              <a:rPr lang="en-US"/>
              <a:t>The longest path is called the </a:t>
            </a:r>
            <a:r>
              <a:rPr lang="en-US" b="1">
                <a:solidFill>
                  <a:srgbClr val="FF0000"/>
                </a:solidFill>
              </a:rPr>
              <a:t>critical path </a:t>
            </a:r>
            <a:r>
              <a:rPr lang="en-US"/>
              <a:t>and this method of finding the critical path is called the </a:t>
            </a:r>
            <a:r>
              <a:rPr lang="en-US" b="1">
                <a:solidFill>
                  <a:srgbClr val="FF0000"/>
                </a:solidFill>
              </a:rPr>
              <a:t>critical path method (CPM).</a:t>
            </a:r>
          </a:p>
          <a:p>
            <a:r>
              <a:rPr lang="en-US"/>
              <a:t>Activities that are in the critical path are the </a:t>
            </a:r>
            <a:r>
              <a:rPr lang="en-US" b="1">
                <a:solidFill>
                  <a:srgbClr val="FF0000"/>
                </a:solidFill>
              </a:rPr>
              <a:t>critical activities</a:t>
            </a:r>
            <a:r>
              <a:rPr lang="en-US"/>
              <a:t>. </a:t>
            </a:r>
          </a:p>
        </p:txBody>
      </p:sp>
      <p:sp>
        <p:nvSpPr>
          <p:cNvPr id="4" name="Slide Number Placeholder 3">
            <a:extLst>
              <a:ext uri="{FF2B5EF4-FFF2-40B4-BE49-F238E27FC236}">
                <a16:creationId xmlns:a16="http://schemas.microsoft.com/office/drawing/2014/main" id="{73CA6A9D-84CC-8743-D17C-B73A9247A7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Tree>
    <p:extLst>
      <p:ext uri="{BB962C8B-B14F-4D97-AF65-F5344CB8AC3E}">
        <p14:creationId xmlns:p14="http://schemas.microsoft.com/office/powerpoint/2010/main" val="1061764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78438-E1D4-7E15-C600-BE41E9ED6CF3}"/>
              </a:ext>
            </a:extLst>
          </p:cNvPr>
          <p:cNvSpPr>
            <a:spLocks noGrp="1"/>
          </p:cNvSpPr>
          <p:nvPr>
            <p:ph type="title"/>
          </p:nvPr>
        </p:nvSpPr>
        <p:spPr/>
        <p:txBody>
          <a:bodyPr/>
          <a:lstStyle/>
          <a:p>
            <a:r>
              <a:rPr lang="en-US"/>
              <a:t>Example: Build up project network</a:t>
            </a:r>
          </a:p>
        </p:txBody>
      </p:sp>
      <p:sp>
        <p:nvSpPr>
          <p:cNvPr id="4" name="Slide Number Placeholder 3">
            <a:extLst>
              <a:ext uri="{FF2B5EF4-FFF2-40B4-BE49-F238E27FC236}">
                <a16:creationId xmlns:a16="http://schemas.microsoft.com/office/drawing/2014/main" id="{45E593B3-C184-167A-19C3-4F8796197FB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894A949F-E6F9-C3A5-437D-EA03772C0CF6}"/>
              </a:ext>
            </a:extLst>
          </p:cNvPr>
          <p:cNvPicPr>
            <a:picLocks noChangeAspect="1"/>
          </p:cNvPicPr>
          <p:nvPr/>
        </p:nvPicPr>
        <p:blipFill>
          <a:blip r:embed="rId2"/>
          <a:stretch>
            <a:fillRect/>
          </a:stretch>
        </p:blipFill>
        <p:spPr>
          <a:xfrm>
            <a:off x="1371600" y="1878005"/>
            <a:ext cx="9448800" cy="1737166"/>
          </a:xfrm>
          <a:prstGeom prst="rect">
            <a:avLst/>
          </a:prstGeom>
        </p:spPr>
      </p:pic>
    </p:spTree>
    <p:extLst>
      <p:ext uri="{BB962C8B-B14F-4D97-AF65-F5344CB8AC3E}">
        <p14:creationId xmlns:p14="http://schemas.microsoft.com/office/powerpoint/2010/main" val="888673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6D339B-A3D5-E449-4B87-76A0FCE6A7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38B71DAB-7E29-3F98-AFCC-22BFF0400C08}"/>
              </a:ext>
            </a:extLst>
          </p:cNvPr>
          <p:cNvPicPr>
            <a:picLocks noChangeAspect="1"/>
          </p:cNvPicPr>
          <p:nvPr/>
        </p:nvPicPr>
        <p:blipFill>
          <a:blip r:embed="rId2"/>
          <a:stretch>
            <a:fillRect/>
          </a:stretch>
        </p:blipFill>
        <p:spPr>
          <a:xfrm>
            <a:off x="2533546" y="1759881"/>
            <a:ext cx="7124908" cy="2859416"/>
          </a:xfrm>
          <a:prstGeom prst="rect">
            <a:avLst/>
          </a:prstGeom>
        </p:spPr>
      </p:pic>
    </p:spTree>
    <p:extLst>
      <p:ext uri="{BB962C8B-B14F-4D97-AF65-F5344CB8AC3E}">
        <p14:creationId xmlns:p14="http://schemas.microsoft.com/office/powerpoint/2010/main" val="2542287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B685D1-9509-DAE4-9C44-80DB0D63BFC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06ABC1B5-BD98-8729-22CC-602DB4362029}"/>
              </a:ext>
            </a:extLst>
          </p:cNvPr>
          <p:cNvPicPr>
            <a:picLocks noChangeAspect="1"/>
          </p:cNvPicPr>
          <p:nvPr/>
        </p:nvPicPr>
        <p:blipFill>
          <a:blip r:embed="rId2"/>
          <a:stretch>
            <a:fillRect/>
          </a:stretch>
        </p:blipFill>
        <p:spPr>
          <a:xfrm>
            <a:off x="2134659" y="843677"/>
            <a:ext cx="7922681" cy="5170645"/>
          </a:xfrm>
          <a:prstGeom prst="rect">
            <a:avLst/>
          </a:prstGeom>
        </p:spPr>
      </p:pic>
      <p:sp>
        <p:nvSpPr>
          <p:cNvPr id="2" name="Rectangle: Rounded Corners 1">
            <a:extLst>
              <a:ext uri="{FF2B5EF4-FFF2-40B4-BE49-F238E27FC236}">
                <a16:creationId xmlns:a16="http://schemas.microsoft.com/office/drawing/2014/main" id="{ED8765E6-CC5F-F8D1-6392-185748AA9FF7}"/>
              </a:ext>
            </a:extLst>
          </p:cNvPr>
          <p:cNvSpPr/>
          <p:nvPr/>
        </p:nvSpPr>
        <p:spPr>
          <a:xfrm>
            <a:off x="6614809" y="5564221"/>
            <a:ext cx="1439693" cy="45010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yriad Pro"/>
              <a:ea typeface="+mn-ea"/>
              <a:cs typeface="+mn-cs"/>
            </a:endParaRPr>
          </a:p>
        </p:txBody>
      </p:sp>
    </p:spTree>
    <p:extLst>
      <p:ext uri="{BB962C8B-B14F-4D97-AF65-F5344CB8AC3E}">
        <p14:creationId xmlns:p14="http://schemas.microsoft.com/office/powerpoint/2010/main" val="4108380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49197-0C0C-65FB-DD66-D5B398F08A36}"/>
              </a:ext>
            </a:extLst>
          </p:cNvPr>
          <p:cNvSpPr>
            <a:spLocks noGrp="1"/>
          </p:cNvSpPr>
          <p:nvPr>
            <p:ph type="title"/>
          </p:nvPr>
        </p:nvSpPr>
        <p:spPr/>
        <p:txBody>
          <a:bodyPr/>
          <a:lstStyle/>
          <a:p>
            <a:r>
              <a:rPr lang="en-US"/>
              <a:t>Project crashing</a:t>
            </a:r>
          </a:p>
        </p:txBody>
      </p:sp>
      <p:sp>
        <p:nvSpPr>
          <p:cNvPr id="3" name="Content Placeholder 2">
            <a:extLst>
              <a:ext uri="{FF2B5EF4-FFF2-40B4-BE49-F238E27FC236}">
                <a16:creationId xmlns:a16="http://schemas.microsoft.com/office/drawing/2014/main" id="{A8427DAA-E287-C14D-C939-BA7B7FEC7EF0}"/>
              </a:ext>
            </a:extLst>
          </p:cNvPr>
          <p:cNvSpPr>
            <a:spLocks noGrp="1"/>
          </p:cNvSpPr>
          <p:nvPr>
            <p:ph idx="1"/>
          </p:nvPr>
        </p:nvSpPr>
        <p:spPr/>
        <p:txBody>
          <a:bodyPr/>
          <a:lstStyle/>
          <a:p>
            <a:r>
              <a:rPr lang="en-US"/>
              <a:t>The </a:t>
            </a:r>
            <a:r>
              <a:rPr lang="en-US" b="1">
                <a:solidFill>
                  <a:srgbClr val="FF0000"/>
                </a:solidFill>
              </a:rPr>
              <a:t>project duration </a:t>
            </a:r>
            <a:r>
              <a:rPr lang="en-US"/>
              <a:t>is the earliest time all the activities are completed and for given values of the duration of the activities cannot be reduced further.</a:t>
            </a:r>
          </a:p>
          <a:p>
            <a:r>
              <a:rPr lang="en-US"/>
              <a:t>It is assumed here that by investing in resources, it is possible to reduce the duration (activity times) of some activities at increased cost. This process of reducing the time to complete the project (from the CPM solution) is called </a:t>
            </a:r>
            <a:r>
              <a:rPr lang="en-US" b="1">
                <a:solidFill>
                  <a:srgbClr val="FF0000"/>
                </a:solidFill>
              </a:rPr>
              <a:t>crashing</a:t>
            </a:r>
            <a:r>
              <a:rPr lang="en-US"/>
              <a:t> the project.</a:t>
            </a:r>
          </a:p>
          <a:p>
            <a:r>
              <a:rPr lang="en-US"/>
              <a:t>Constraints: budget, fixed cost…</a:t>
            </a:r>
          </a:p>
        </p:txBody>
      </p:sp>
      <p:sp>
        <p:nvSpPr>
          <p:cNvPr id="4" name="Slide Number Placeholder 3">
            <a:extLst>
              <a:ext uri="{FF2B5EF4-FFF2-40B4-BE49-F238E27FC236}">
                <a16:creationId xmlns:a16="http://schemas.microsoft.com/office/drawing/2014/main" id="{22CD61DD-813A-3F84-572C-5CC80B515A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ED40FA38-57A0-11C9-CFD0-2F76CD3240BB}"/>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Srinivasan (2017)</a:t>
            </a:r>
          </a:p>
        </p:txBody>
      </p:sp>
    </p:spTree>
    <p:extLst>
      <p:ext uri="{BB962C8B-B14F-4D97-AF65-F5344CB8AC3E}">
        <p14:creationId xmlns:p14="http://schemas.microsoft.com/office/powerpoint/2010/main" val="381811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C7571-6C58-D66F-BAC7-B297F2671228}"/>
              </a:ext>
            </a:extLst>
          </p:cNvPr>
          <p:cNvSpPr>
            <a:spLocks noGrp="1"/>
          </p:cNvSpPr>
          <p:nvPr>
            <p:ph type="title"/>
          </p:nvPr>
        </p:nvSpPr>
        <p:spPr/>
        <p:txBody>
          <a:bodyPr/>
          <a:lstStyle/>
          <a:p>
            <a:r>
              <a:rPr lang="en-US"/>
              <a:t>Example</a:t>
            </a:r>
          </a:p>
        </p:txBody>
      </p:sp>
      <p:sp>
        <p:nvSpPr>
          <p:cNvPr id="3" name="Content Placeholder 2">
            <a:extLst>
              <a:ext uri="{FF2B5EF4-FFF2-40B4-BE49-F238E27FC236}">
                <a16:creationId xmlns:a16="http://schemas.microsoft.com/office/drawing/2014/main" id="{B1E8EEE3-610E-D2C9-87A1-339BDC801A2A}"/>
              </a:ext>
            </a:extLst>
          </p:cNvPr>
          <p:cNvSpPr>
            <a:spLocks noGrp="1"/>
          </p:cNvSpPr>
          <p:nvPr>
            <p:ph idx="1"/>
          </p:nvPr>
        </p:nvSpPr>
        <p:spPr/>
        <p:txBody>
          <a:bodyPr/>
          <a:lstStyle/>
          <a:p>
            <a:pPr marL="0" indent="0">
              <a:buNone/>
            </a:pPr>
            <a:r>
              <a:rPr lang="en-US"/>
              <a:t>The cost of crashing an activity (per unit time) and the extent to which the activity can be crashed is given in the table. Also consider the fixed cost per unit time to be $5000. How do we define optimal duration of project with the appropriate crashing cost?</a:t>
            </a:r>
          </a:p>
        </p:txBody>
      </p:sp>
      <p:sp>
        <p:nvSpPr>
          <p:cNvPr id="4" name="Slide Number Placeholder 3">
            <a:extLst>
              <a:ext uri="{FF2B5EF4-FFF2-40B4-BE49-F238E27FC236}">
                <a16:creationId xmlns:a16="http://schemas.microsoft.com/office/drawing/2014/main" id="{C6BFC757-1B94-5622-9722-B74ACEC3C6D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5" name="Picture 4">
            <a:extLst>
              <a:ext uri="{FF2B5EF4-FFF2-40B4-BE49-F238E27FC236}">
                <a16:creationId xmlns:a16="http://schemas.microsoft.com/office/drawing/2014/main" id="{82473D3F-65D3-1BCC-A1EA-61E7BC86EA40}"/>
              </a:ext>
            </a:extLst>
          </p:cNvPr>
          <p:cNvPicPr>
            <a:picLocks noChangeAspect="1"/>
          </p:cNvPicPr>
          <p:nvPr/>
        </p:nvPicPr>
        <p:blipFill>
          <a:blip r:embed="rId2"/>
          <a:stretch>
            <a:fillRect/>
          </a:stretch>
        </p:blipFill>
        <p:spPr>
          <a:xfrm>
            <a:off x="5698787" y="2858449"/>
            <a:ext cx="5655013" cy="1433191"/>
          </a:xfrm>
          <a:prstGeom prst="rect">
            <a:avLst/>
          </a:prstGeom>
        </p:spPr>
      </p:pic>
      <p:pic>
        <p:nvPicPr>
          <p:cNvPr id="8" name="Picture 7">
            <a:extLst>
              <a:ext uri="{FF2B5EF4-FFF2-40B4-BE49-F238E27FC236}">
                <a16:creationId xmlns:a16="http://schemas.microsoft.com/office/drawing/2014/main" id="{A2D01A9D-0AAD-2340-CBAF-7BBB9299920F}"/>
              </a:ext>
            </a:extLst>
          </p:cNvPr>
          <p:cNvPicPr>
            <a:picLocks noChangeAspect="1"/>
          </p:cNvPicPr>
          <p:nvPr/>
        </p:nvPicPr>
        <p:blipFill>
          <a:blip r:embed="rId3"/>
          <a:stretch>
            <a:fillRect/>
          </a:stretch>
        </p:blipFill>
        <p:spPr>
          <a:xfrm>
            <a:off x="838200" y="2858449"/>
            <a:ext cx="4463570" cy="3590726"/>
          </a:xfrm>
          <a:prstGeom prst="rect">
            <a:avLst/>
          </a:prstGeom>
        </p:spPr>
      </p:pic>
    </p:spTree>
    <p:extLst>
      <p:ext uri="{BB962C8B-B14F-4D97-AF65-F5344CB8AC3E}">
        <p14:creationId xmlns:p14="http://schemas.microsoft.com/office/powerpoint/2010/main" val="2464900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CEC9-9E55-F77E-D7D4-B98ACCA37EB3}"/>
              </a:ext>
            </a:extLst>
          </p:cNvPr>
          <p:cNvSpPr>
            <a:spLocks noGrp="1"/>
          </p:cNvSpPr>
          <p:nvPr>
            <p:ph type="title"/>
          </p:nvPr>
        </p:nvSpPr>
        <p:spPr/>
        <p:txBody>
          <a:bodyPr/>
          <a:lstStyle/>
          <a:p>
            <a:r>
              <a:rPr lang="en-US"/>
              <a:t>What is project management?</a:t>
            </a:r>
          </a:p>
        </p:txBody>
      </p:sp>
      <p:sp>
        <p:nvSpPr>
          <p:cNvPr id="3" name="Content Placeholder 2">
            <a:extLst>
              <a:ext uri="{FF2B5EF4-FFF2-40B4-BE49-F238E27FC236}">
                <a16:creationId xmlns:a16="http://schemas.microsoft.com/office/drawing/2014/main" id="{5DB14531-C24A-F26D-CB63-6ACA84ECFEBF}"/>
              </a:ext>
            </a:extLst>
          </p:cNvPr>
          <p:cNvSpPr>
            <a:spLocks noGrp="1"/>
          </p:cNvSpPr>
          <p:nvPr>
            <p:ph idx="1"/>
          </p:nvPr>
        </p:nvSpPr>
        <p:spPr/>
        <p:txBody>
          <a:bodyPr/>
          <a:lstStyle/>
          <a:p>
            <a:r>
              <a:rPr lang="en-US"/>
              <a:t>A </a:t>
            </a:r>
            <a:r>
              <a:rPr lang="en-US" b="1">
                <a:solidFill>
                  <a:srgbClr val="FF0000"/>
                </a:solidFill>
              </a:rPr>
              <a:t>project</a:t>
            </a:r>
            <a:r>
              <a:rPr lang="en-US"/>
              <a:t> may be defined as a series of related jobs usually directed toward some major output and requiring a significant period of time to perform.</a:t>
            </a:r>
          </a:p>
          <a:p>
            <a:r>
              <a:rPr lang="en-US" b="1">
                <a:solidFill>
                  <a:srgbClr val="FF0000"/>
                </a:solidFill>
              </a:rPr>
              <a:t>Project management </a:t>
            </a:r>
            <a:r>
              <a:rPr lang="en-US"/>
              <a:t>can be defined as planning, directing, and controlling resources (people, equipment, material) to meet the technical, cost, and time constraints of the project.</a:t>
            </a:r>
          </a:p>
        </p:txBody>
      </p:sp>
      <p:sp>
        <p:nvSpPr>
          <p:cNvPr id="4" name="Slide Number Placeholder 3">
            <a:extLst>
              <a:ext uri="{FF2B5EF4-FFF2-40B4-BE49-F238E27FC236}">
                <a16:creationId xmlns:a16="http://schemas.microsoft.com/office/drawing/2014/main" id="{FF1C0331-6C22-BCBD-5943-B1868F27EA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6" name="TextBox 5">
            <a:extLst>
              <a:ext uri="{FF2B5EF4-FFF2-40B4-BE49-F238E27FC236}">
                <a16:creationId xmlns:a16="http://schemas.microsoft.com/office/drawing/2014/main" id="{83E4A9CE-7F5B-A84E-CB70-884D96E7F694}"/>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Jacobs &amp; Chase (2022)</a:t>
            </a:r>
          </a:p>
        </p:txBody>
      </p:sp>
    </p:spTree>
    <p:extLst>
      <p:ext uri="{BB962C8B-B14F-4D97-AF65-F5344CB8AC3E}">
        <p14:creationId xmlns:p14="http://schemas.microsoft.com/office/powerpoint/2010/main" val="2153678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EDF9-7BF8-3BD9-B164-D40EDD020099}"/>
              </a:ext>
            </a:extLst>
          </p:cNvPr>
          <p:cNvSpPr>
            <a:spLocks noGrp="1"/>
          </p:cNvSpPr>
          <p:nvPr>
            <p:ph type="title"/>
          </p:nvPr>
        </p:nvSpPr>
        <p:spPr/>
        <p:txBody>
          <a:bodyPr/>
          <a:lstStyle/>
          <a:p>
            <a:r>
              <a:rPr lang="en-US"/>
              <a:t>Define critical paths, duration and costs</a:t>
            </a:r>
          </a:p>
        </p:txBody>
      </p:sp>
      <p:sp>
        <p:nvSpPr>
          <p:cNvPr id="3" name="Content Placeholder 2">
            <a:extLst>
              <a:ext uri="{FF2B5EF4-FFF2-40B4-BE49-F238E27FC236}">
                <a16:creationId xmlns:a16="http://schemas.microsoft.com/office/drawing/2014/main" id="{05E677A9-E3CA-5478-16D9-0BA77C2EA8DD}"/>
              </a:ext>
            </a:extLst>
          </p:cNvPr>
          <p:cNvSpPr>
            <a:spLocks noGrp="1"/>
          </p:cNvSpPr>
          <p:nvPr>
            <p:ph idx="1"/>
          </p:nvPr>
        </p:nvSpPr>
        <p:spPr/>
        <p:txBody>
          <a:bodyPr/>
          <a:lstStyle/>
          <a:p>
            <a:r>
              <a:rPr lang="en-US"/>
              <a:t>Length = 22; Path = A—D—H; extra cost = 0</a:t>
            </a:r>
          </a:p>
          <a:p>
            <a:r>
              <a:rPr lang="en-US"/>
              <a:t>Length = 21; Path = A—D—H; extra cost = $3000</a:t>
            </a:r>
          </a:p>
          <a:p>
            <a:r>
              <a:rPr lang="en-US"/>
              <a:t>Length = 20; Paths = A—D—H; A—E—I; extra cost = $6000</a:t>
            </a:r>
          </a:p>
          <a:p>
            <a:r>
              <a:rPr lang="en-US"/>
              <a:t>Length = 19; Paths = A—D—H; A—E—I; extra cost = $10000</a:t>
            </a:r>
          </a:p>
          <a:p>
            <a:r>
              <a:rPr lang="en-US"/>
              <a:t>Length = 18; Paths = A—D—H; A—E—I; B—F—I; extra cost = $15000</a:t>
            </a:r>
          </a:p>
          <a:p>
            <a:r>
              <a:rPr lang="en-US"/>
              <a:t>Length = 17.5; Paths A—D—H; A—E—I; B—F—I; extra cost = $18500</a:t>
            </a:r>
          </a:p>
        </p:txBody>
      </p:sp>
      <p:sp>
        <p:nvSpPr>
          <p:cNvPr id="4" name="Slide Number Placeholder 3">
            <a:extLst>
              <a:ext uri="{FF2B5EF4-FFF2-40B4-BE49-F238E27FC236}">
                <a16:creationId xmlns:a16="http://schemas.microsoft.com/office/drawing/2014/main" id="{794F9584-21EE-47A7-7A6F-2DA81441502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Tree>
    <p:extLst>
      <p:ext uri="{BB962C8B-B14F-4D97-AF65-F5344CB8AC3E}">
        <p14:creationId xmlns:p14="http://schemas.microsoft.com/office/powerpoint/2010/main" val="2070736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802C1-4C45-EE37-98E6-2B47F3954ED8}"/>
              </a:ext>
            </a:extLst>
          </p:cNvPr>
          <p:cNvSpPr>
            <a:spLocks noGrp="1"/>
          </p:cNvSpPr>
          <p:nvPr>
            <p:ph type="title"/>
          </p:nvPr>
        </p:nvSpPr>
        <p:spPr/>
        <p:txBody>
          <a:bodyPr/>
          <a:lstStyle/>
          <a:p>
            <a:r>
              <a:rPr lang="en-US"/>
              <a:t>The total cost for various project durations are as follows:</a:t>
            </a:r>
          </a:p>
        </p:txBody>
      </p:sp>
      <p:sp>
        <p:nvSpPr>
          <p:cNvPr id="3" name="Content Placeholder 2">
            <a:extLst>
              <a:ext uri="{FF2B5EF4-FFF2-40B4-BE49-F238E27FC236}">
                <a16:creationId xmlns:a16="http://schemas.microsoft.com/office/drawing/2014/main" id="{AF09D5EB-036B-1ABE-A07D-7C21ECDBE139}"/>
              </a:ext>
            </a:extLst>
          </p:cNvPr>
          <p:cNvSpPr>
            <a:spLocks noGrp="1"/>
          </p:cNvSpPr>
          <p:nvPr>
            <p:ph idx="1"/>
          </p:nvPr>
        </p:nvSpPr>
        <p:spPr/>
        <p:txBody>
          <a:bodyPr/>
          <a:lstStyle/>
          <a:p>
            <a:r>
              <a:rPr lang="en-US"/>
              <a:t>Duration = 22; Total cost = 22 x 5000 + 0 = $110,000</a:t>
            </a:r>
          </a:p>
          <a:p>
            <a:r>
              <a:rPr lang="en-US"/>
              <a:t>Duration = 21; Total cost = 21 x 5000 + 3000 = $108,000</a:t>
            </a:r>
          </a:p>
          <a:p>
            <a:r>
              <a:rPr lang="en-US"/>
              <a:t>Duration = 20; Total cost = 20 x 5000 + 6000 = $106,000</a:t>
            </a:r>
          </a:p>
          <a:p>
            <a:r>
              <a:rPr lang="en-US"/>
              <a:t>Duration = 19; Total cost = 19 x 5000 + 10000 = $105,000</a:t>
            </a:r>
          </a:p>
          <a:p>
            <a:r>
              <a:rPr lang="en-US"/>
              <a:t>Duration = 18; Total cost = 5000 x 18 + 15000 = $105,000</a:t>
            </a:r>
          </a:p>
          <a:p>
            <a:r>
              <a:rPr lang="en-US"/>
              <a:t>Duration = 17.5; Total cost = 5000 x 17.5 + 18500 = $106,000</a:t>
            </a:r>
          </a:p>
        </p:txBody>
      </p:sp>
      <p:sp>
        <p:nvSpPr>
          <p:cNvPr id="4" name="Slide Number Placeholder 3">
            <a:extLst>
              <a:ext uri="{FF2B5EF4-FFF2-40B4-BE49-F238E27FC236}">
                <a16:creationId xmlns:a16="http://schemas.microsoft.com/office/drawing/2014/main" id="{2D8FF279-57F2-24D8-79D2-B000098B09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Tree>
    <p:extLst>
      <p:ext uri="{BB962C8B-B14F-4D97-AF65-F5344CB8AC3E}">
        <p14:creationId xmlns:p14="http://schemas.microsoft.com/office/powerpoint/2010/main" val="2088606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EADC0-0695-B5FC-BA76-25B04B7D3FBB}"/>
              </a:ext>
            </a:extLst>
          </p:cNvPr>
          <p:cNvSpPr>
            <a:spLocks noGrp="1"/>
          </p:cNvSpPr>
          <p:nvPr>
            <p:ph type="title"/>
          </p:nvPr>
        </p:nvSpPr>
        <p:spPr/>
        <p:txBody>
          <a:bodyPr/>
          <a:lstStyle/>
          <a:p>
            <a:r>
              <a:rPr lang="en-US"/>
              <a:t>Program Evaluation and Review Technique (PERT)</a:t>
            </a:r>
          </a:p>
        </p:txBody>
      </p:sp>
      <p:sp>
        <p:nvSpPr>
          <p:cNvPr id="3" name="Content Placeholder 2">
            <a:extLst>
              <a:ext uri="{FF2B5EF4-FFF2-40B4-BE49-F238E27FC236}">
                <a16:creationId xmlns:a16="http://schemas.microsoft.com/office/drawing/2014/main" id="{3EE2F7CC-36C7-FEB2-0525-831BA75B35BC}"/>
              </a:ext>
            </a:extLst>
          </p:cNvPr>
          <p:cNvSpPr>
            <a:spLocks noGrp="1"/>
          </p:cNvSpPr>
          <p:nvPr>
            <p:ph idx="1"/>
          </p:nvPr>
        </p:nvSpPr>
        <p:spPr/>
        <p:txBody>
          <a:bodyPr/>
          <a:lstStyle/>
          <a:p>
            <a:pPr marL="0" indent="0">
              <a:buNone/>
            </a:pPr>
            <a:r>
              <a:rPr lang="en-US"/>
              <a:t>When the activity times are deterministic and known, we use CPM to find the project duration. We use PERT when the activity times are </a:t>
            </a:r>
            <a:r>
              <a:rPr lang="en-US" b="1">
                <a:solidFill>
                  <a:srgbClr val="FF0000"/>
                </a:solidFill>
              </a:rPr>
              <a:t>probabilistic</a:t>
            </a:r>
            <a:r>
              <a:rPr lang="en-US"/>
              <a:t>.</a:t>
            </a:r>
          </a:p>
        </p:txBody>
      </p:sp>
      <p:sp>
        <p:nvSpPr>
          <p:cNvPr id="4" name="Slide Number Placeholder 3">
            <a:extLst>
              <a:ext uri="{FF2B5EF4-FFF2-40B4-BE49-F238E27FC236}">
                <a16:creationId xmlns:a16="http://schemas.microsoft.com/office/drawing/2014/main" id="{7EEFC827-443F-9FF6-CB2E-1EF1608A012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B80DCC61-5F57-BBFF-7447-FA9DD5DCAE77}"/>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Srinivasan (2017)</a:t>
            </a:r>
          </a:p>
        </p:txBody>
      </p:sp>
    </p:spTree>
    <p:extLst>
      <p:ext uri="{BB962C8B-B14F-4D97-AF65-F5344CB8AC3E}">
        <p14:creationId xmlns:p14="http://schemas.microsoft.com/office/powerpoint/2010/main" val="29946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F7407-9B4A-4A4C-D945-E41BCFAC92D2}"/>
              </a:ext>
            </a:extLst>
          </p:cNvPr>
          <p:cNvSpPr>
            <a:spLocks noGrp="1"/>
          </p:cNvSpPr>
          <p:nvPr>
            <p:ph type="title"/>
          </p:nvPr>
        </p:nvSpPr>
        <p:spPr/>
        <p:txBody>
          <a:bodyPr/>
          <a:lstStyle/>
          <a:p>
            <a:r>
              <a:rPr lang="en-US"/>
              <a:t>Probability of project completion</a:t>
            </a:r>
          </a:p>
        </p:txBody>
      </p:sp>
      <p:sp>
        <p:nvSpPr>
          <p:cNvPr id="3" name="Content Placeholder 2">
            <a:extLst>
              <a:ext uri="{FF2B5EF4-FFF2-40B4-BE49-F238E27FC236}">
                <a16:creationId xmlns:a16="http://schemas.microsoft.com/office/drawing/2014/main" id="{4FA26C52-F98B-63D9-9CA1-E0F6D89436EA}"/>
              </a:ext>
            </a:extLst>
          </p:cNvPr>
          <p:cNvSpPr>
            <a:spLocks noGrp="1"/>
          </p:cNvSpPr>
          <p:nvPr>
            <p:ph idx="1"/>
          </p:nvPr>
        </p:nvSpPr>
        <p:spPr/>
        <p:txBody>
          <a:bodyPr/>
          <a:lstStyle/>
          <a:p>
            <a:pPr marL="0" indent="0">
              <a:buNone/>
            </a:pPr>
            <a:r>
              <a:rPr lang="en-US"/>
              <a:t>In PERT, probability distributions according to three time estimates can be used:</a:t>
            </a:r>
          </a:p>
          <a:p>
            <a:pPr marL="457200" indent="-457200">
              <a:buFont typeface="+mj-lt"/>
              <a:buAutoNum type="arabicPeriod"/>
            </a:pPr>
            <a:r>
              <a:rPr lang="en-US" b="1">
                <a:solidFill>
                  <a:srgbClr val="FF0000"/>
                </a:solidFill>
              </a:rPr>
              <a:t>Optimistic time (a)</a:t>
            </a:r>
            <a:r>
              <a:rPr lang="en-US"/>
              <a:t>: The time needed to perform the activity if all goes well as planned.</a:t>
            </a:r>
          </a:p>
          <a:p>
            <a:pPr marL="457200" indent="-457200">
              <a:buFont typeface="+mj-lt"/>
              <a:buAutoNum type="arabicPeriod"/>
            </a:pPr>
            <a:r>
              <a:rPr lang="en-US" b="1">
                <a:solidFill>
                  <a:srgbClr val="FF0000"/>
                </a:solidFill>
              </a:rPr>
              <a:t>Pessimistic time (b)</a:t>
            </a:r>
            <a:r>
              <a:rPr lang="en-US"/>
              <a:t>: The time needed for the activity to be carried out if everything goes very negatively.</a:t>
            </a:r>
          </a:p>
          <a:p>
            <a:pPr marL="457200" indent="-457200">
              <a:buFont typeface="+mj-lt"/>
              <a:buAutoNum type="arabicPeriod"/>
            </a:pPr>
            <a:r>
              <a:rPr lang="en-US" b="1">
                <a:solidFill>
                  <a:srgbClr val="FF0000"/>
                </a:solidFill>
              </a:rPr>
              <a:t>Most likely time (m)</a:t>
            </a:r>
            <a:r>
              <a:rPr lang="en-US"/>
              <a:t>: The most realistic time an activity needs to be performed.</a:t>
            </a:r>
          </a:p>
        </p:txBody>
      </p:sp>
      <p:sp>
        <p:nvSpPr>
          <p:cNvPr id="4" name="Slide Number Placeholder 3">
            <a:extLst>
              <a:ext uri="{FF2B5EF4-FFF2-40B4-BE49-F238E27FC236}">
                <a16:creationId xmlns:a16="http://schemas.microsoft.com/office/drawing/2014/main" id="{C97FF1CF-0DB0-093D-EB0E-30CFDA00BB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AEF10F4B-2115-09A0-1F40-A50650EAB2CC}"/>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a:t>
            </a:r>
            <a:r>
              <a:rPr kumimoji="0" lang="en-US" sz="1800" b="0" i="1" u="none" strike="noStrike" kern="1200" cap="none" spc="0" normalizeH="0" baseline="0" noProof="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Paksoy</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&amp; </a:t>
            </a:r>
            <a:r>
              <a:rPr kumimoji="0" lang="en-US" sz="1800" b="0" i="1" u="none" strike="noStrike" kern="1200" cap="none" spc="0" normalizeH="0" baseline="0" noProof="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Deveci</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(2023)</a:t>
            </a:r>
          </a:p>
        </p:txBody>
      </p:sp>
    </p:spTree>
    <p:extLst>
      <p:ext uri="{BB962C8B-B14F-4D97-AF65-F5344CB8AC3E}">
        <p14:creationId xmlns:p14="http://schemas.microsoft.com/office/powerpoint/2010/main" val="2570812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94EC9-9541-F499-0F69-AC1D02869BB1}"/>
              </a:ext>
            </a:extLst>
          </p:cNvPr>
          <p:cNvSpPr>
            <a:spLocks noGrp="1"/>
          </p:cNvSpPr>
          <p:nvPr>
            <p:ph type="title"/>
          </p:nvPr>
        </p:nvSpPr>
        <p:spPr/>
        <p:txBody>
          <a:bodyPr/>
          <a:lstStyle/>
          <a:p>
            <a:r>
              <a:rPr lang="en-US"/>
              <a:t>Beta Probability Distribution with Three Time Estimates</a:t>
            </a:r>
          </a:p>
        </p:txBody>
      </p:sp>
      <p:sp>
        <p:nvSpPr>
          <p:cNvPr id="4" name="Slide Number Placeholder 3">
            <a:extLst>
              <a:ext uri="{FF2B5EF4-FFF2-40B4-BE49-F238E27FC236}">
                <a16:creationId xmlns:a16="http://schemas.microsoft.com/office/drawing/2014/main" id="{42B83A80-0519-5586-A1EC-63FD32155EE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8" name="Picture 7">
            <a:extLst>
              <a:ext uri="{FF2B5EF4-FFF2-40B4-BE49-F238E27FC236}">
                <a16:creationId xmlns:a16="http://schemas.microsoft.com/office/drawing/2014/main" id="{A586F352-9AE9-38DE-F076-A22CAB34680E}"/>
              </a:ext>
            </a:extLst>
          </p:cNvPr>
          <p:cNvPicPr>
            <a:picLocks noChangeAspect="1"/>
          </p:cNvPicPr>
          <p:nvPr/>
        </p:nvPicPr>
        <p:blipFill>
          <a:blip r:embed="rId2"/>
          <a:stretch>
            <a:fillRect/>
          </a:stretch>
        </p:blipFill>
        <p:spPr>
          <a:xfrm>
            <a:off x="636880" y="1849404"/>
            <a:ext cx="10918240" cy="3735187"/>
          </a:xfrm>
          <a:prstGeom prst="rect">
            <a:avLst/>
          </a:prstGeom>
        </p:spPr>
      </p:pic>
      <p:sp>
        <p:nvSpPr>
          <p:cNvPr id="9" name="TextBox 8">
            <a:extLst>
              <a:ext uri="{FF2B5EF4-FFF2-40B4-BE49-F238E27FC236}">
                <a16:creationId xmlns:a16="http://schemas.microsoft.com/office/drawing/2014/main" id="{41451CD5-1115-160B-74FA-DD8FE2D28AF0}"/>
              </a:ext>
            </a:extLst>
          </p:cNvPr>
          <p:cNvSpPr txBox="1"/>
          <p:nvPr/>
        </p:nvSpPr>
        <p:spPr>
          <a:xfrm>
            <a:off x="0" y="6411582"/>
            <a:ext cx="49416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Heizer, Render, &amp; Munson (2020)</a:t>
            </a:r>
          </a:p>
        </p:txBody>
      </p:sp>
    </p:spTree>
    <p:extLst>
      <p:ext uri="{BB962C8B-B14F-4D97-AF65-F5344CB8AC3E}">
        <p14:creationId xmlns:p14="http://schemas.microsoft.com/office/powerpoint/2010/main" val="697768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313E7-943C-5D83-6642-B185A75C1C39}"/>
              </a:ext>
            </a:extLst>
          </p:cNvPr>
          <p:cNvSpPr>
            <a:spLocks noGrp="1"/>
          </p:cNvSpPr>
          <p:nvPr>
            <p:ph type="title"/>
          </p:nvPr>
        </p:nvSpPr>
        <p:spPr/>
        <p:txBody>
          <a:bodyPr/>
          <a:lstStyle/>
          <a:p>
            <a:r>
              <a:rPr lang="en-US"/>
              <a:t>Probability of project completion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77A70A-ECE4-1EE7-7C57-C94E7F46DB5F}"/>
                  </a:ext>
                </a:extLst>
              </p:cNvPr>
              <p:cNvSpPr>
                <a:spLocks noGrp="1"/>
              </p:cNvSpPr>
              <p:nvPr>
                <p:ph idx="1"/>
              </p:nvPr>
            </p:nvSpPr>
            <p:spPr/>
            <p:txBody>
              <a:bodyPr/>
              <a:lstStyle/>
              <a:p>
                <a:r>
                  <a:rPr lang="en-US"/>
                  <a:t>The expected duration of activity with the beta distribution: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+4</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num>
                        <m:den>
                          <m:r>
                            <a:rPr lang="en-US" b="0" i="1" smtClean="0">
                              <a:latin typeface="Cambria Math" panose="02040503050406030204" pitchFamily="18" charset="0"/>
                            </a:rPr>
                            <m:t>6</m:t>
                          </m:r>
                        </m:den>
                      </m:f>
                    </m:oMath>
                  </m:oMathPara>
                </a14:m>
                <a:endParaRPr lang="en-US"/>
              </a:p>
              <a:p>
                <a:r>
                  <a:rPr lang="en-US"/>
                  <a:t>The variance of the completion time of the activity:</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𝑉𝑎𝑟𝑖𝑎𝑛𝑐𝑒</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num>
                                <m:den>
                                  <m:r>
                                    <a:rPr lang="en-US" i="1">
                                      <a:latin typeface="Cambria Math" panose="02040503050406030204" pitchFamily="18" charset="0"/>
                                    </a:rPr>
                                    <m:t>6</m:t>
                                  </m:r>
                                </m:den>
                              </m:f>
                            </m:e>
                          </m:d>
                        </m:e>
                        <m:sup>
                          <m:r>
                            <a:rPr lang="en-US" b="0" i="1" smtClean="0">
                              <a:latin typeface="Cambria Math" panose="02040503050406030204" pitchFamily="18" charset="0"/>
                            </a:rPr>
                            <m:t>2</m:t>
                          </m:r>
                        </m:sup>
                      </m:sSup>
                    </m:oMath>
                  </m:oMathPara>
                </a14:m>
                <a:endParaRPr lang="en-US"/>
              </a:p>
              <a:p>
                <a:r>
                  <a:rPr lang="en-US"/>
                  <a:t>The total variance of the project: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𝑃𝑟𝑜𝑗𝑒𝑐𝑡</m:t>
                      </m:r>
                      <m:r>
                        <a:rPr lang="en-US" i="1">
                          <a:latin typeface="Cambria Math" panose="02040503050406030204" pitchFamily="18" charset="0"/>
                        </a:rPr>
                        <m:t> </m:t>
                      </m:r>
                      <m:r>
                        <a:rPr lang="en-US" i="1">
                          <a:latin typeface="Cambria Math" panose="02040503050406030204" pitchFamily="18" charset="0"/>
                        </a:rPr>
                        <m:t>𝑣𝑎𝑟𝑖𝑎𝑛𝑐𝑒</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𝑝</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𝑉𝑎𝑟𝑖𝑎𝑛𝑐𝑒𝑠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𝑐𝑟𝑖𝑡𝑖𝑐𝑎𝑙</m:t>
                          </m:r>
                          <m:r>
                            <a:rPr lang="en-US" b="0" i="1" smtClean="0">
                              <a:latin typeface="Cambria Math" panose="02040503050406030204" pitchFamily="18" charset="0"/>
                            </a:rPr>
                            <m:t> </m:t>
                          </m:r>
                          <m:r>
                            <a:rPr lang="en-US" b="0" i="1" smtClean="0">
                              <a:latin typeface="Cambria Math" panose="02040503050406030204" pitchFamily="18" charset="0"/>
                            </a:rPr>
                            <m:t>𝑎𝑐𝑡𝑖𝑣𝑖𝑡𝑖𝑒𝑠</m:t>
                          </m:r>
                        </m:e>
                      </m:nary>
                    </m:oMath>
                  </m:oMathPara>
                </a14:m>
                <a:endParaRPr lang="en-US" b="0"/>
              </a:p>
              <a:p>
                <a:r>
                  <a:rPr lang="en-US"/>
                  <a:t>The probability that a project will be completed:</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𝐷𝑢𝑒</m:t>
                          </m:r>
                          <m:r>
                            <a:rPr lang="en-US" b="0" i="1" smtClean="0">
                              <a:latin typeface="Cambria Math" panose="02040503050406030204" pitchFamily="18" charset="0"/>
                            </a:rPr>
                            <m:t> </m:t>
                          </m:r>
                          <m:r>
                            <a:rPr lang="en-US" b="0" i="1" smtClean="0">
                              <a:latin typeface="Cambria Math" panose="02040503050406030204" pitchFamily="18" charset="0"/>
                            </a:rPr>
                            <m:t>𝑑𝑎𝑡𝑒</m:t>
                          </m:r>
                          <m:r>
                            <a:rPr lang="en-US" b="0" i="1" smtClean="0">
                              <a:latin typeface="Cambria Math" panose="02040503050406030204" pitchFamily="18" charset="0"/>
                            </a:rPr>
                            <m:t>−</m:t>
                          </m:r>
                          <m:r>
                            <a:rPr lang="en-US" b="0" i="1" smtClean="0">
                              <a:latin typeface="Cambria Math" panose="02040503050406030204" pitchFamily="18" charset="0"/>
                            </a:rPr>
                            <m:t>𝐸𝑥𝑝𝑒𝑐𝑡𝑒𝑑</m:t>
                          </m:r>
                          <m:r>
                            <a:rPr lang="en-US" b="0" i="1" smtClean="0">
                              <a:latin typeface="Cambria Math" panose="02040503050406030204" pitchFamily="18" charset="0"/>
                            </a:rPr>
                            <m:t> </m:t>
                          </m:r>
                          <m:r>
                            <a:rPr lang="en-US" b="0" i="1" smtClean="0">
                              <a:latin typeface="Cambria Math" panose="02040503050406030204" pitchFamily="18" charset="0"/>
                            </a:rPr>
                            <m:t>𝑑𝑎𝑡𝑒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𝑐𝑜𝑚𝑝𝑙𝑒𝑡𝑖𝑜𝑛</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𝑝</m:t>
                              </m:r>
                            </m:sub>
                          </m:sSub>
                        </m:den>
                      </m:f>
                    </m:oMath>
                  </m:oMathPara>
                </a14:m>
                <a:endParaRPr lang="en-US"/>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𝑁𝑜𝑟𝑚𝑎𝑙</m:t>
                      </m:r>
                      <m:r>
                        <a:rPr lang="en-US" b="0" i="1" smtClean="0">
                          <a:latin typeface="Cambria Math" panose="02040503050406030204" pitchFamily="18" charset="0"/>
                        </a:rPr>
                        <m:t> </m:t>
                      </m:r>
                      <m:r>
                        <a:rPr lang="en-US" b="0" i="1" smtClean="0">
                          <a:latin typeface="Cambria Math" panose="02040503050406030204" pitchFamily="18" charset="0"/>
                        </a:rPr>
                        <m:t>𝑑𝑖𝑠𝑡𝑟𝑖𝑏𝑢𝑡𝑖𝑜𝑛</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e>
                      </m:d>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𝑐𝑜𝑚𝑝𝑙𝑒𝑡𝑖𝑜𝑛</m:t>
                      </m:r>
                    </m:oMath>
                  </m:oMathPara>
                </a14:m>
                <a:endParaRPr lang="en-US"/>
              </a:p>
            </p:txBody>
          </p:sp>
        </mc:Choice>
        <mc:Fallback xmlns="">
          <p:sp>
            <p:nvSpPr>
              <p:cNvPr id="3" name="Content Placeholder 2">
                <a:extLst>
                  <a:ext uri="{FF2B5EF4-FFF2-40B4-BE49-F238E27FC236}">
                    <a16:creationId xmlns:a16="http://schemas.microsoft.com/office/drawing/2014/main" id="{8877A70A-ECE4-1EE7-7C57-C94E7F46DB5F}"/>
                  </a:ext>
                </a:extLst>
              </p:cNvPr>
              <p:cNvSpPr>
                <a:spLocks noGrp="1" noRot="1" noChangeAspect="1" noMove="1" noResize="1" noEditPoints="1" noAdjustHandles="1" noChangeArrowheads="1" noChangeShapeType="1" noTextEdit="1"/>
              </p:cNvSpPr>
              <p:nvPr>
                <p:ph idx="1"/>
              </p:nvPr>
            </p:nvSpPr>
            <p:spPr>
              <a:blipFill>
                <a:blip r:embed="rId2"/>
                <a:stretch>
                  <a:fillRect l="-696" t="-163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F4C3CFA-0C70-98DC-F96D-541486176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E5AEA21A-66D4-8CED-DC20-5FA8F7BC9207}"/>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a:t>
            </a:r>
            <a:r>
              <a:rPr kumimoji="0" lang="en-US" sz="1800" b="0" i="1" u="none" strike="noStrike" kern="1200" cap="none" spc="0" normalizeH="0" baseline="0" noProof="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Paksoy</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&amp; </a:t>
            </a:r>
            <a:r>
              <a:rPr kumimoji="0" lang="en-US" sz="1800" b="0" i="1" u="none" strike="noStrike" kern="1200" cap="none" spc="0" normalizeH="0" baseline="0" noProof="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Deveci</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(2023)</a:t>
            </a:r>
          </a:p>
        </p:txBody>
      </p:sp>
    </p:spTree>
    <p:extLst>
      <p:ext uri="{BB962C8B-B14F-4D97-AF65-F5344CB8AC3E}">
        <p14:creationId xmlns:p14="http://schemas.microsoft.com/office/powerpoint/2010/main" val="3007453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C60B5-23D0-736A-D06F-8808279E8F9E}"/>
              </a:ext>
            </a:extLst>
          </p:cNvPr>
          <p:cNvSpPr>
            <a:spLocks noGrp="1"/>
          </p:cNvSpPr>
          <p:nvPr>
            <p:ph type="title"/>
          </p:nvPr>
        </p:nvSpPr>
        <p:spPr/>
        <p:txBody>
          <a:bodyPr>
            <a:normAutofit/>
          </a:bodyPr>
          <a:lstStyle/>
          <a:p>
            <a:r>
              <a:rPr lang="en-US"/>
              <a:t>Normal distribution of network duration</a:t>
            </a:r>
          </a:p>
        </p:txBody>
      </p:sp>
      <p:sp>
        <p:nvSpPr>
          <p:cNvPr id="4" name="Slide Number Placeholder 3">
            <a:extLst>
              <a:ext uri="{FF2B5EF4-FFF2-40B4-BE49-F238E27FC236}">
                <a16:creationId xmlns:a16="http://schemas.microsoft.com/office/drawing/2014/main" id="{7C89E2C5-6402-9EB9-0247-4C64FC6E596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B5BFBE0D-7E22-2318-9E69-FBF6A977306D}"/>
              </a:ext>
            </a:extLst>
          </p:cNvPr>
          <p:cNvPicPr>
            <a:picLocks noChangeAspect="1"/>
          </p:cNvPicPr>
          <p:nvPr/>
        </p:nvPicPr>
        <p:blipFill>
          <a:blip r:embed="rId2"/>
          <a:stretch>
            <a:fillRect/>
          </a:stretch>
        </p:blipFill>
        <p:spPr>
          <a:xfrm>
            <a:off x="1736349" y="1562086"/>
            <a:ext cx="8719301" cy="4132969"/>
          </a:xfrm>
          <a:prstGeom prst="rect">
            <a:avLst/>
          </a:prstGeom>
        </p:spPr>
      </p:pic>
      <p:sp>
        <p:nvSpPr>
          <p:cNvPr id="7" name="TextBox 6">
            <a:extLst>
              <a:ext uri="{FF2B5EF4-FFF2-40B4-BE49-F238E27FC236}">
                <a16:creationId xmlns:a16="http://schemas.microsoft.com/office/drawing/2014/main" id="{9DDE5039-04DB-78BD-15BB-42C93FE8D2B8}"/>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Taylor III(2018)</a:t>
            </a:r>
          </a:p>
        </p:txBody>
      </p:sp>
    </p:spTree>
    <p:extLst>
      <p:ext uri="{BB962C8B-B14F-4D97-AF65-F5344CB8AC3E}">
        <p14:creationId xmlns:p14="http://schemas.microsoft.com/office/powerpoint/2010/main" val="14690702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FFA7E-C046-F1AC-87EF-B77DAD4F6FDB}"/>
              </a:ext>
            </a:extLst>
          </p:cNvPr>
          <p:cNvSpPr>
            <a:spLocks noGrp="1"/>
          </p:cNvSpPr>
          <p:nvPr>
            <p:ph type="title"/>
          </p:nvPr>
        </p:nvSpPr>
        <p:spPr/>
        <p:txBody>
          <a:bodyPr/>
          <a:lstStyle/>
          <a:p>
            <a:r>
              <a:rPr lang="en-US"/>
              <a:t>Probability that the network will be completed in 16 weeks or less</a:t>
            </a:r>
          </a:p>
        </p:txBody>
      </p:sp>
      <p:sp>
        <p:nvSpPr>
          <p:cNvPr id="4" name="Slide Number Placeholder 3">
            <a:extLst>
              <a:ext uri="{FF2B5EF4-FFF2-40B4-BE49-F238E27FC236}">
                <a16:creationId xmlns:a16="http://schemas.microsoft.com/office/drawing/2014/main" id="{7B1DE7CA-F92E-EA87-1690-5539088F25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FD394A2D-F98A-5566-E57F-CE9A040D3B97}"/>
              </a:ext>
            </a:extLst>
          </p:cNvPr>
          <p:cNvPicPr>
            <a:picLocks noChangeAspect="1"/>
          </p:cNvPicPr>
          <p:nvPr/>
        </p:nvPicPr>
        <p:blipFill>
          <a:blip r:embed="rId2"/>
          <a:stretch>
            <a:fillRect/>
          </a:stretch>
        </p:blipFill>
        <p:spPr>
          <a:xfrm>
            <a:off x="1489459" y="1598906"/>
            <a:ext cx="9213081" cy="4372309"/>
          </a:xfrm>
          <a:prstGeom prst="rect">
            <a:avLst/>
          </a:prstGeom>
        </p:spPr>
      </p:pic>
      <p:sp>
        <p:nvSpPr>
          <p:cNvPr id="7" name="TextBox 6">
            <a:extLst>
              <a:ext uri="{FF2B5EF4-FFF2-40B4-BE49-F238E27FC236}">
                <a16:creationId xmlns:a16="http://schemas.microsoft.com/office/drawing/2014/main" id="{2FBFB1C4-78D3-B0F3-8C1B-86A4F838FCF0}"/>
              </a:ext>
            </a:extLst>
          </p:cNvPr>
          <p:cNvSpPr txBox="1"/>
          <p:nvPr/>
        </p:nvSpPr>
        <p:spPr>
          <a:xfrm>
            <a:off x="0" y="6411582"/>
            <a:ext cx="49416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Heizer, Render, &amp; Munson (2020)</a:t>
            </a:r>
          </a:p>
        </p:txBody>
      </p:sp>
    </p:spTree>
    <p:extLst>
      <p:ext uri="{BB962C8B-B14F-4D97-AF65-F5344CB8AC3E}">
        <p14:creationId xmlns:p14="http://schemas.microsoft.com/office/powerpoint/2010/main" val="1294050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102E6-89BD-9FE5-06C0-69465C2AE8D6}"/>
              </a:ext>
            </a:extLst>
          </p:cNvPr>
          <p:cNvSpPr>
            <a:spLocks noGrp="1"/>
          </p:cNvSpPr>
          <p:nvPr>
            <p:ph type="title"/>
          </p:nvPr>
        </p:nvSpPr>
        <p:spPr/>
        <p:txBody>
          <a:bodyPr/>
          <a:lstStyle/>
          <a:p>
            <a:r>
              <a:rPr lang="en-US"/>
              <a:t>Example</a:t>
            </a:r>
          </a:p>
        </p:txBody>
      </p:sp>
      <p:sp>
        <p:nvSpPr>
          <p:cNvPr id="3" name="Content Placeholder 2">
            <a:extLst>
              <a:ext uri="{FF2B5EF4-FFF2-40B4-BE49-F238E27FC236}">
                <a16:creationId xmlns:a16="http://schemas.microsoft.com/office/drawing/2014/main" id="{03EBCEC0-EF47-1FC1-6A39-293878760A2F}"/>
              </a:ext>
            </a:extLst>
          </p:cNvPr>
          <p:cNvSpPr>
            <a:spLocks noGrp="1"/>
          </p:cNvSpPr>
          <p:nvPr>
            <p:ph idx="1"/>
          </p:nvPr>
        </p:nvSpPr>
        <p:spPr/>
        <p:txBody>
          <a:bodyPr/>
          <a:lstStyle/>
          <a:p>
            <a:pPr marL="0" indent="0">
              <a:buNone/>
            </a:pPr>
            <a:r>
              <a:rPr lang="en-US"/>
              <a:t>Consider the project involving six activities shown in Table 14.10. The precedence and estimates of the activity times (in days) are shown in the table. Find the expected activity time and its variance for the activities. Identify the expected critical path using ideas from CPM. What is the probability of completing the project within 15 days?</a:t>
            </a:r>
          </a:p>
        </p:txBody>
      </p:sp>
      <p:sp>
        <p:nvSpPr>
          <p:cNvPr id="4" name="Slide Number Placeholder 3">
            <a:extLst>
              <a:ext uri="{FF2B5EF4-FFF2-40B4-BE49-F238E27FC236}">
                <a16:creationId xmlns:a16="http://schemas.microsoft.com/office/drawing/2014/main" id="{8CB57521-8252-840D-FB4B-B271B0391C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8" name="Picture 7">
            <a:extLst>
              <a:ext uri="{FF2B5EF4-FFF2-40B4-BE49-F238E27FC236}">
                <a16:creationId xmlns:a16="http://schemas.microsoft.com/office/drawing/2014/main" id="{32DAC744-8F35-F06E-673E-002ECCFAEF52}"/>
              </a:ext>
            </a:extLst>
          </p:cNvPr>
          <p:cNvPicPr>
            <a:picLocks noChangeAspect="1"/>
          </p:cNvPicPr>
          <p:nvPr/>
        </p:nvPicPr>
        <p:blipFill>
          <a:blip r:embed="rId2"/>
          <a:stretch>
            <a:fillRect/>
          </a:stretch>
        </p:blipFill>
        <p:spPr>
          <a:xfrm>
            <a:off x="2339502" y="3092799"/>
            <a:ext cx="7512996" cy="3361205"/>
          </a:xfrm>
          <a:prstGeom prst="rect">
            <a:avLst/>
          </a:prstGeom>
        </p:spPr>
      </p:pic>
    </p:spTree>
    <p:extLst>
      <p:ext uri="{BB962C8B-B14F-4D97-AF65-F5344CB8AC3E}">
        <p14:creationId xmlns:p14="http://schemas.microsoft.com/office/powerpoint/2010/main" val="31476676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EEA7EB9-4EB6-8D6A-73D2-12EE58C600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4B264B12-8BF7-FAC3-3FBF-5E7C5893E6AC}"/>
              </a:ext>
            </a:extLst>
          </p:cNvPr>
          <p:cNvPicPr>
            <a:picLocks noChangeAspect="1"/>
          </p:cNvPicPr>
          <p:nvPr/>
        </p:nvPicPr>
        <p:blipFill>
          <a:blip r:embed="rId2"/>
          <a:stretch>
            <a:fillRect/>
          </a:stretch>
        </p:blipFill>
        <p:spPr>
          <a:xfrm>
            <a:off x="3228575" y="324454"/>
            <a:ext cx="5734850" cy="2657846"/>
          </a:xfrm>
          <a:prstGeom prst="rect">
            <a:avLst/>
          </a:prstGeom>
        </p:spPr>
      </p:pic>
      <p:pic>
        <p:nvPicPr>
          <p:cNvPr id="8" name="Picture 7">
            <a:extLst>
              <a:ext uri="{FF2B5EF4-FFF2-40B4-BE49-F238E27FC236}">
                <a16:creationId xmlns:a16="http://schemas.microsoft.com/office/drawing/2014/main" id="{34B4C433-3F67-1CA7-9817-F7D8E099C2D5}"/>
              </a:ext>
            </a:extLst>
          </p:cNvPr>
          <p:cNvPicPr>
            <a:picLocks noChangeAspect="1"/>
          </p:cNvPicPr>
          <p:nvPr/>
        </p:nvPicPr>
        <p:blipFill>
          <a:blip r:embed="rId3"/>
          <a:stretch>
            <a:fillRect/>
          </a:stretch>
        </p:blipFill>
        <p:spPr>
          <a:xfrm>
            <a:off x="2709390" y="3297678"/>
            <a:ext cx="6773220" cy="2924583"/>
          </a:xfrm>
          <a:prstGeom prst="rect">
            <a:avLst/>
          </a:prstGeom>
        </p:spPr>
      </p:pic>
    </p:spTree>
    <p:extLst>
      <p:ext uri="{BB962C8B-B14F-4D97-AF65-F5344CB8AC3E}">
        <p14:creationId xmlns:p14="http://schemas.microsoft.com/office/powerpoint/2010/main" val="2036407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9BBA77-2E68-0BDB-2844-7B23E0B678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86D15421-9921-B092-92A5-BBD23EE8C1FD}"/>
              </a:ext>
            </a:extLst>
          </p:cNvPr>
          <p:cNvPicPr>
            <a:picLocks noChangeAspect="1"/>
          </p:cNvPicPr>
          <p:nvPr/>
        </p:nvPicPr>
        <p:blipFill>
          <a:blip r:embed="rId2"/>
          <a:stretch>
            <a:fillRect/>
          </a:stretch>
        </p:blipFill>
        <p:spPr>
          <a:xfrm>
            <a:off x="928837" y="0"/>
            <a:ext cx="10334326" cy="6858000"/>
          </a:xfrm>
          <a:prstGeom prst="rect">
            <a:avLst/>
          </a:prstGeom>
        </p:spPr>
      </p:pic>
      <p:sp>
        <p:nvSpPr>
          <p:cNvPr id="7" name="TextBox 6">
            <a:extLst>
              <a:ext uri="{FF2B5EF4-FFF2-40B4-BE49-F238E27FC236}">
                <a16:creationId xmlns:a16="http://schemas.microsoft.com/office/drawing/2014/main" id="{EAF0B09A-7586-64A9-0E8F-3B6091596498}"/>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Taylor III (2018)</a:t>
            </a:r>
          </a:p>
        </p:txBody>
      </p:sp>
    </p:spTree>
    <p:extLst>
      <p:ext uri="{BB962C8B-B14F-4D97-AF65-F5344CB8AC3E}">
        <p14:creationId xmlns:p14="http://schemas.microsoft.com/office/powerpoint/2010/main" val="1413705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6B7BE6-D41B-9D1B-270A-49FC0F6CD52C}"/>
                  </a:ext>
                </a:extLst>
              </p:cNvPr>
              <p:cNvSpPr>
                <a:spLocks noGrp="1"/>
              </p:cNvSpPr>
              <p:nvPr>
                <p:ph idx="1"/>
              </p:nvPr>
            </p:nvSpPr>
            <p:spPr>
              <a:xfrm>
                <a:off x="838200" y="535021"/>
                <a:ext cx="10515600" cy="5821329"/>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16.5−15</m:t>
                          </m:r>
                        </m:num>
                        <m:den>
                          <m:r>
                            <a:rPr lang="en-US" b="0" i="1" smtClean="0">
                              <a:latin typeface="Cambria Math" panose="02040503050406030204" pitchFamily="18" charset="0"/>
                            </a:rPr>
                            <m:t>1.673</m:t>
                          </m:r>
                        </m:den>
                      </m:f>
                      <m:r>
                        <a:rPr lang="en-US" b="0" i="1" smtClean="0">
                          <a:latin typeface="Cambria Math" panose="02040503050406030204" pitchFamily="18" charset="0"/>
                        </a:rPr>
                        <m:t>=0.8966</m:t>
                      </m:r>
                    </m:oMath>
                  </m:oMathPara>
                </a14:m>
                <a:endParaRPr lang="en-US"/>
              </a:p>
              <a:p>
                <a:pPr marL="0" indent="0">
                  <a:buNone/>
                </a:pPr>
                <a:endParaRPr lang="en-US"/>
              </a:p>
              <a:p>
                <a:pPr marL="0" indent="0">
                  <a:buNone/>
                </a:pPr>
                <a:endParaRPr lang="en-US"/>
              </a:p>
            </p:txBody>
          </p:sp>
        </mc:Choice>
        <mc:Fallback xmlns="">
          <p:sp>
            <p:nvSpPr>
              <p:cNvPr id="3" name="Content Placeholder 2">
                <a:extLst>
                  <a:ext uri="{FF2B5EF4-FFF2-40B4-BE49-F238E27FC236}">
                    <a16:creationId xmlns:a16="http://schemas.microsoft.com/office/drawing/2014/main" id="{A06B7BE6-D41B-9D1B-270A-49FC0F6CD52C}"/>
                  </a:ext>
                </a:extLst>
              </p:cNvPr>
              <p:cNvSpPr>
                <a:spLocks noGrp="1" noRot="1" noChangeAspect="1" noMove="1" noResize="1" noEditPoints="1" noAdjustHandles="1" noChangeArrowheads="1" noChangeShapeType="1" noTextEdit="1"/>
              </p:cNvSpPr>
              <p:nvPr>
                <p:ph idx="1"/>
              </p:nvPr>
            </p:nvSpPr>
            <p:spPr>
              <a:xfrm>
                <a:off x="838200" y="535021"/>
                <a:ext cx="10515600" cy="5821329"/>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3AA564C-875B-E999-D440-16F07D2ABF2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graphicFrame>
        <p:nvGraphicFramePr>
          <p:cNvPr id="5" name="Table 4">
            <a:extLst>
              <a:ext uri="{FF2B5EF4-FFF2-40B4-BE49-F238E27FC236}">
                <a16:creationId xmlns:a16="http://schemas.microsoft.com/office/drawing/2014/main" id="{8D2E117D-287D-9734-1E6A-8A08930A7304}"/>
              </a:ext>
            </a:extLst>
          </p:cNvPr>
          <p:cNvGraphicFramePr>
            <a:graphicFrameLocks noGrp="1"/>
          </p:cNvGraphicFramePr>
          <p:nvPr/>
        </p:nvGraphicFramePr>
        <p:xfrm>
          <a:off x="3263714" y="1748133"/>
          <a:ext cx="5664572" cy="3089360"/>
        </p:xfrm>
        <a:graphic>
          <a:graphicData uri="http://schemas.openxmlformats.org/drawingml/2006/table">
            <a:tbl>
              <a:tblPr/>
              <a:tblGrid>
                <a:gridCol w="625602">
                  <a:extLst>
                    <a:ext uri="{9D8B030D-6E8A-4147-A177-3AD203B41FA5}">
                      <a16:colId xmlns:a16="http://schemas.microsoft.com/office/drawing/2014/main" val="3068858196"/>
                    </a:ext>
                  </a:extLst>
                </a:gridCol>
                <a:gridCol w="1046518">
                  <a:extLst>
                    <a:ext uri="{9D8B030D-6E8A-4147-A177-3AD203B41FA5}">
                      <a16:colId xmlns:a16="http://schemas.microsoft.com/office/drawing/2014/main" val="2435169843"/>
                    </a:ext>
                  </a:extLst>
                </a:gridCol>
                <a:gridCol w="984039">
                  <a:extLst>
                    <a:ext uri="{9D8B030D-6E8A-4147-A177-3AD203B41FA5}">
                      <a16:colId xmlns:a16="http://schemas.microsoft.com/office/drawing/2014/main" val="440955696"/>
                    </a:ext>
                  </a:extLst>
                </a:gridCol>
                <a:gridCol w="749744">
                  <a:extLst>
                    <a:ext uri="{9D8B030D-6E8A-4147-A177-3AD203B41FA5}">
                      <a16:colId xmlns:a16="http://schemas.microsoft.com/office/drawing/2014/main" val="662969446"/>
                    </a:ext>
                  </a:extLst>
                </a:gridCol>
                <a:gridCol w="1196531">
                  <a:extLst>
                    <a:ext uri="{9D8B030D-6E8A-4147-A177-3AD203B41FA5}">
                      <a16:colId xmlns:a16="http://schemas.microsoft.com/office/drawing/2014/main" val="509403625"/>
                    </a:ext>
                  </a:extLst>
                </a:gridCol>
                <a:gridCol w="1062138">
                  <a:extLst>
                    <a:ext uri="{9D8B030D-6E8A-4147-A177-3AD203B41FA5}">
                      <a16:colId xmlns:a16="http://schemas.microsoft.com/office/drawing/2014/main" val="1390582756"/>
                    </a:ext>
                  </a:extLst>
                </a:gridCol>
              </a:tblGrid>
              <a:tr h="308936">
                <a:tc>
                  <a:txBody>
                    <a:bodyPr/>
                    <a:lstStyle/>
                    <a:p>
                      <a:pPr algn="l" fontAlgn="b"/>
                      <a:r>
                        <a:rPr lang="en-US" sz="1600" b="0" i="0" u="none" strike="noStrike">
                          <a:solidFill>
                            <a:srgbClr val="000000"/>
                          </a:solidFill>
                          <a:effectLst/>
                          <a:latin typeface="Calibri" panose="020F0502020204030204" pitchFamily="34" charset="0"/>
                        </a:rPr>
                        <a:t>Length</a:t>
                      </a:r>
                    </a:p>
                  </a:txBody>
                  <a:tcPr marL="9525" marR="9525" marT="9525"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Z-score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Probability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Variance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2.8</a:t>
                      </a:r>
                    </a:p>
                  </a:txBody>
                  <a:tcPr marL="9525" marR="9525" marT="9525"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4080289"/>
                  </a:ext>
                </a:extLst>
              </a:tr>
              <a:tr h="308936">
                <a:tc>
                  <a:txBody>
                    <a:bodyPr/>
                    <a:lstStyle/>
                    <a:p>
                      <a:pPr algn="r" fontAlgn="b"/>
                      <a:r>
                        <a:rPr lang="en-US" sz="1600" b="0" i="0" u="none" strike="noStrike">
                          <a:solidFill>
                            <a:srgbClr val="000000"/>
                          </a:solidFill>
                          <a:effectLst/>
                          <a:latin typeface="Calibri" panose="020F0502020204030204" pitchFamily="34" charset="0"/>
                        </a:rPr>
                        <a:t>12</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-2.689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Mean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16.5</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4955431"/>
                  </a:ext>
                </a:extLst>
              </a:tr>
              <a:tr h="308936">
                <a:tc>
                  <a:txBody>
                    <a:bodyPr/>
                    <a:lstStyle/>
                    <a:p>
                      <a:pPr algn="r" fontAlgn="b"/>
                      <a:r>
                        <a:rPr lang="en-US" sz="1600" b="0" i="0" u="none" strike="noStrike">
                          <a:solidFill>
                            <a:srgbClr val="000000"/>
                          </a:solidFill>
                          <a:effectLst/>
                          <a:latin typeface="Calibri" panose="020F0502020204030204" pitchFamily="34" charset="0"/>
                        </a:rPr>
                        <a:t>13</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-2.092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Std. deviation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1.673</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1061403"/>
                  </a:ext>
                </a:extLst>
              </a:tr>
              <a:tr h="308936">
                <a:tc>
                  <a:txBody>
                    <a:bodyPr/>
                    <a:lstStyle/>
                    <a:p>
                      <a:pPr algn="r" fontAlgn="b"/>
                      <a:r>
                        <a:rPr lang="en-US" sz="1600" b="0" i="0" u="none" strike="noStrike">
                          <a:solidFill>
                            <a:srgbClr val="000000"/>
                          </a:solidFill>
                          <a:effectLst/>
                          <a:latin typeface="Calibri" panose="020F0502020204030204" pitchFamily="34" charset="0"/>
                        </a:rPr>
                        <a:t>14</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-1.494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0.068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5617408"/>
                  </a:ext>
                </a:extLst>
              </a:tr>
              <a:tr h="308936">
                <a:tc>
                  <a:txBody>
                    <a:bodyPr/>
                    <a:lstStyle/>
                    <a:p>
                      <a:pPr algn="r" fontAlgn="b"/>
                      <a:r>
                        <a:rPr lang="en-US" sz="1600" b="0" i="0" u="none" strike="noStrike">
                          <a:solidFill>
                            <a:srgbClr val="000000"/>
                          </a:solidFill>
                          <a:effectLst/>
                          <a:latin typeface="Calibri" panose="020F0502020204030204" pitchFamily="34" charset="0"/>
                        </a:rPr>
                        <a:t>15</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-0.896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0.185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0730068"/>
                  </a:ext>
                </a:extLst>
              </a:tr>
              <a:tr h="308936">
                <a:tc>
                  <a:txBody>
                    <a:bodyPr/>
                    <a:lstStyle/>
                    <a:p>
                      <a:pPr algn="r" fontAlgn="b"/>
                      <a:r>
                        <a:rPr lang="en-US" sz="1600" b="0" i="0" u="none" strike="noStrike">
                          <a:solidFill>
                            <a:srgbClr val="000000"/>
                          </a:solidFill>
                          <a:effectLst/>
                          <a:latin typeface="Calibri" panose="020F0502020204030204" pitchFamily="34" charset="0"/>
                        </a:rPr>
                        <a:t>16</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-0.299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0.383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315563"/>
                  </a:ext>
                </a:extLst>
              </a:tr>
              <a:tr h="308936">
                <a:tc>
                  <a:txBody>
                    <a:bodyPr/>
                    <a:lstStyle/>
                    <a:p>
                      <a:pPr algn="r" fontAlgn="b"/>
                      <a:r>
                        <a:rPr lang="en-US" sz="1600" b="0" i="0" u="none" strike="noStrike">
                          <a:solidFill>
                            <a:srgbClr val="000000"/>
                          </a:solidFill>
                          <a:effectLst/>
                          <a:latin typeface="Calibri" panose="020F0502020204030204" pitchFamily="34" charset="0"/>
                        </a:rPr>
                        <a:t>17</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0.299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0.617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2960475"/>
                  </a:ext>
                </a:extLst>
              </a:tr>
              <a:tr h="308936">
                <a:tc>
                  <a:txBody>
                    <a:bodyPr/>
                    <a:lstStyle/>
                    <a:p>
                      <a:pPr algn="r" fontAlgn="b"/>
                      <a:r>
                        <a:rPr lang="en-US" sz="1600" b="0" i="0" u="none" strike="noStrike">
                          <a:solidFill>
                            <a:srgbClr val="000000"/>
                          </a:solidFill>
                          <a:effectLst/>
                          <a:latin typeface="Calibri" panose="020F0502020204030204" pitchFamily="34" charset="0"/>
                        </a:rPr>
                        <a:t>18</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0.896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0.815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5017187"/>
                  </a:ext>
                </a:extLst>
              </a:tr>
              <a:tr h="308936">
                <a:tc>
                  <a:txBody>
                    <a:bodyPr/>
                    <a:lstStyle/>
                    <a:p>
                      <a:pPr algn="r" fontAlgn="b"/>
                      <a:r>
                        <a:rPr lang="en-US" sz="1600" b="0" i="0" u="none" strike="noStrike">
                          <a:solidFill>
                            <a:srgbClr val="000000"/>
                          </a:solidFill>
                          <a:effectLst/>
                          <a:latin typeface="Calibri" panose="020F0502020204030204" pitchFamily="34" charset="0"/>
                        </a:rPr>
                        <a:t>19</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1.494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0.932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3593419"/>
                  </a:ext>
                </a:extLst>
              </a:tr>
              <a:tr h="308936">
                <a:tc>
                  <a:txBody>
                    <a:bodyPr/>
                    <a:lstStyle/>
                    <a:p>
                      <a:pPr algn="r" fontAlgn="b"/>
                      <a:r>
                        <a:rPr lang="en-US" sz="1600" b="0" i="0" u="none" strike="noStrike">
                          <a:solidFill>
                            <a:srgbClr val="000000"/>
                          </a:solidFill>
                          <a:effectLst/>
                          <a:latin typeface="Calibri" panose="020F0502020204030204" pitchFamily="34" charset="0"/>
                        </a:rPr>
                        <a:t>20</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r" fontAlgn="b"/>
                      <a:r>
                        <a:rPr lang="en-US" sz="1600" b="0" i="0" u="none" strike="noStrike">
                          <a:solidFill>
                            <a:srgbClr val="000000"/>
                          </a:solidFill>
                          <a:effectLst/>
                          <a:latin typeface="Calibri" panose="020F0502020204030204" pitchFamily="34" charset="0"/>
                        </a:rPr>
                        <a:t>2.092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r" fontAlgn="b"/>
                      <a:r>
                        <a:rPr lang="en-US" sz="1600" b="0" i="0" u="none" strike="noStrike">
                          <a:solidFill>
                            <a:srgbClr val="000000"/>
                          </a:solidFill>
                          <a:effectLst/>
                          <a:latin typeface="Calibri" panose="020F0502020204030204" pitchFamily="34" charset="0"/>
                        </a:rPr>
                        <a:t>0.982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056400572"/>
                  </a:ext>
                </a:extLst>
              </a:tr>
            </a:tbl>
          </a:graphicData>
        </a:graphic>
      </p:graphicFrame>
    </p:spTree>
    <p:extLst>
      <p:ext uri="{BB962C8B-B14F-4D97-AF65-F5344CB8AC3E}">
        <p14:creationId xmlns:p14="http://schemas.microsoft.com/office/powerpoint/2010/main" val="3349433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61BC7-71D1-1B50-B8FF-737354096F03}"/>
              </a:ext>
            </a:extLst>
          </p:cNvPr>
          <p:cNvSpPr>
            <a:spLocks noGrp="1"/>
          </p:cNvSpPr>
          <p:nvPr>
            <p:ph type="title"/>
          </p:nvPr>
        </p:nvSpPr>
        <p:spPr/>
        <p:txBody>
          <a:bodyPr/>
          <a:lstStyle/>
          <a:p>
            <a:r>
              <a:rPr lang="en-US"/>
              <a:t>Problem set: Project network (PN)</a:t>
            </a:r>
          </a:p>
        </p:txBody>
      </p:sp>
      <p:sp>
        <p:nvSpPr>
          <p:cNvPr id="3" name="Content Placeholder 2">
            <a:extLst>
              <a:ext uri="{FF2B5EF4-FFF2-40B4-BE49-F238E27FC236}">
                <a16:creationId xmlns:a16="http://schemas.microsoft.com/office/drawing/2014/main" id="{ECCAF963-30D7-45E8-7DA0-500EC4C8A24A}"/>
              </a:ext>
            </a:extLst>
          </p:cNvPr>
          <p:cNvSpPr>
            <a:spLocks noGrp="1"/>
          </p:cNvSpPr>
          <p:nvPr>
            <p:ph idx="1"/>
          </p:nvPr>
        </p:nvSpPr>
        <p:spPr>
          <a:xfrm>
            <a:off x="838199" y="1518082"/>
            <a:ext cx="9716311" cy="4838268"/>
          </a:xfrm>
        </p:spPr>
        <p:txBody>
          <a:bodyPr/>
          <a:lstStyle/>
          <a:p>
            <a:pPr marL="457200" indent="-457200">
              <a:buFont typeface="+mj-lt"/>
              <a:buAutoNum type="arabicPeriod"/>
            </a:pPr>
            <a:r>
              <a:rPr lang="en-US"/>
              <a:t>Build up project network</a:t>
            </a:r>
          </a:p>
          <a:p>
            <a:pPr marL="457200" indent="-457200">
              <a:buFont typeface="+mj-lt"/>
              <a:buAutoNum type="arabicPeriod"/>
            </a:pPr>
            <a:r>
              <a:rPr lang="en-US"/>
              <a:t>How many weeks can the project be completed?</a:t>
            </a:r>
          </a:p>
          <a:p>
            <a:pPr marL="457200" indent="-457200">
              <a:buFont typeface="+mj-lt"/>
              <a:buAutoNum type="arabicPeriod"/>
            </a:pPr>
            <a:r>
              <a:rPr lang="en-US"/>
              <a:t>Calculate the probability of project completion before 20 weeks.</a:t>
            </a:r>
          </a:p>
        </p:txBody>
      </p:sp>
      <p:sp>
        <p:nvSpPr>
          <p:cNvPr id="4" name="Slide Number Placeholder 3">
            <a:extLst>
              <a:ext uri="{FF2B5EF4-FFF2-40B4-BE49-F238E27FC236}">
                <a16:creationId xmlns:a16="http://schemas.microsoft.com/office/drawing/2014/main" id="{A61BB21F-33E9-E266-39CC-B1ADE4CF24F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5" name="Picture 4">
            <a:extLst>
              <a:ext uri="{FF2B5EF4-FFF2-40B4-BE49-F238E27FC236}">
                <a16:creationId xmlns:a16="http://schemas.microsoft.com/office/drawing/2014/main" id="{054E1FBD-55A0-116D-C9A7-4DAB20B47DC1}"/>
              </a:ext>
            </a:extLst>
          </p:cNvPr>
          <p:cNvPicPr>
            <a:picLocks noChangeAspect="1"/>
          </p:cNvPicPr>
          <p:nvPr/>
        </p:nvPicPr>
        <p:blipFill>
          <a:blip r:embed="rId2"/>
          <a:stretch>
            <a:fillRect/>
          </a:stretch>
        </p:blipFill>
        <p:spPr>
          <a:xfrm>
            <a:off x="1877385" y="3334456"/>
            <a:ext cx="2743200" cy="2807243"/>
          </a:xfrm>
          <a:prstGeom prst="rect">
            <a:avLst/>
          </a:prstGeom>
        </p:spPr>
      </p:pic>
      <p:pic>
        <p:nvPicPr>
          <p:cNvPr id="10" name="Picture 9">
            <a:extLst>
              <a:ext uri="{FF2B5EF4-FFF2-40B4-BE49-F238E27FC236}">
                <a16:creationId xmlns:a16="http://schemas.microsoft.com/office/drawing/2014/main" id="{A9837261-EC02-5364-AC7E-02093673D8C8}"/>
              </a:ext>
            </a:extLst>
          </p:cNvPr>
          <p:cNvPicPr>
            <a:picLocks noChangeAspect="1"/>
          </p:cNvPicPr>
          <p:nvPr/>
        </p:nvPicPr>
        <p:blipFill>
          <a:blip r:embed="rId3"/>
          <a:stretch>
            <a:fillRect/>
          </a:stretch>
        </p:blipFill>
        <p:spPr>
          <a:xfrm>
            <a:off x="5659770" y="3119808"/>
            <a:ext cx="3591362" cy="3236541"/>
          </a:xfrm>
          <a:prstGeom prst="rect">
            <a:avLst/>
          </a:prstGeom>
        </p:spPr>
      </p:pic>
    </p:spTree>
    <p:extLst>
      <p:ext uri="{BB962C8B-B14F-4D97-AF65-F5344CB8AC3E}">
        <p14:creationId xmlns:p14="http://schemas.microsoft.com/office/powerpoint/2010/main" val="4287417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7802ED-06DF-0FAF-CE33-891CF1C789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43EAA68C-D211-DC61-3739-C242C7B27815}"/>
              </a:ext>
            </a:extLst>
          </p:cNvPr>
          <p:cNvPicPr>
            <a:picLocks noChangeAspect="1"/>
          </p:cNvPicPr>
          <p:nvPr/>
        </p:nvPicPr>
        <p:blipFill>
          <a:blip r:embed="rId2"/>
          <a:stretch>
            <a:fillRect/>
          </a:stretch>
        </p:blipFill>
        <p:spPr>
          <a:xfrm>
            <a:off x="2980890" y="463748"/>
            <a:ext cx="6230219" cy="2000529"/>
          </a:xfrm>
          <a:prstGeom prst="rect">
            <a:avLst/>
          </a:prstGeom>
        </p:spPr>
      </p:pic>
      <p:graphicFrame>
        <p:nvGraphicFramePr>
          <p:cNvPr id="7" name="Table 6">
            <a:extLst>
              <a:ext uri="{FF2B5EF4-FFF2-40B4-BE49-F238E27FC236}">
                <a16:creationId xmlns:a16="http://schemas.microsoft.com/office/drawing/2014/main" id="{DBB9B4F2-E314-C4CF-D8DC-70E5ED2934EE}"/>
              </a:ext>
            </a:extLst>
          </p:cNvPr>
          <p:cNvGraphicFramePr>
            <a:graphicFrameLocks noGrp="1"/>
          </p:cNvGraphicFramePr>
          <p:nvPr/>
        </p:nvGraphicFramePr>
        <p:xfrm>
          <a:off x="3545902" y="3126899"/>
          <a:ext cx="5100194" cy="2533650"/>
        </p:xfrm>
        <a:graphic>
          <a:graphicData uri="http://schemas.openxmlformats.org/drawingml/2006/table">
            <a:tbl>
              <a:tblPr/>
              <a:tblGrid>
                <a:gridCol w="625602">
                  <a:extLst>
                    <a:ext uri="{9D8B030D-6E8A-4147-A177-3AD203B41FA5}">
                      <a16:colId xmlns:a16="http://schemas.microsoft.com/office/drawing/2014/main" val="2955426430"/>
                    </a:ext>
                  </a:extLst>
                </a:gridCol>
                <a:gridCol w="850900">
                  <a:extLst>
                    <a:ext uri="{9D8B030D-6E8A-4147-A177-3AD203B41FA5}">
                      <a16:colId xmlns:a16="http://schemas.microsoft.com/office/drawing/2014/main" val="3781030665"/>
                    </a:ext>
                  </a:extLst>
                </a:gridCol>
                <a:gridCol w="953961">
                  <a:extLst>
                    <a:ext uri="{9D8B030D-6E8A-4147-A177-3AD203B41FA5}">
                      <a16:colId xmlns:a16="http://schemas.microsoft.com/office/drawing/2014/main" val="4187763107"/>
                    </a:ext>
                  </a:extLst>
                </a:gridCol>
                <a:gridCol w="609600">
                  <a:extLst>
                    <a:ext uri="{9D8B030D-6E8A-4147-A177-3AD203B41FA5}">
                      <a16:colId xmlns:a16="http://schemas.microsoft.com/office/drawing/2014/main" val="2252775257"/>
                    </a:ext>
                  </a:extLst>
                </a:gridCol>
                <a:gridCol w="1196531">
                  <a:extLst>
                    <a:ext uri="{9D8B030D-6E8A-4147-A177-3AD203B41FA5}">
                      <a16:colId xmlns:a16="http://schemas.microsoft.com/office/drawing/2014/main" val="2745741051"/>
                    </a:ext>
                  </a:extLst>
                </a:gridCol>
                <a:gridCol w="863600">
                  <a:extLst>
                    <a:ext uri="{9D8B030D-6E8A-4147-A177-3AD203B41FA5}">
                      <a16:colId xmlns:a16="http://schemas.microsoft.com/office/drawing/2014/main" val="1333554470"/>
                    </a:ext>
                  </a:extLst>
                </a:gridCol>
              </a:tblGrid>
              <a:tr h="190500">
                <a:tc>
                  <a:txBody>
                    <a:bodyPr/>
                    <a:lstStyle/>
                    <a:p>
                      <a:pPr algn="l" fontAlgn="b"/>
                      <a:r>
                        <a:rPr lang="en-US" sz="1600" b="0" i="0" u="none" strike="noStrike">
                          <a:solidFill>
                            <a:srgbClr val="000000"/>
                          </a:solidFill>
                          <a:effectLst/>
                          <a:latin typeface="Calibri" panose="020F0502020204030204" pitchFamily="34" charset="0"/>
                        </a:rPr>
                        <a:t>Length</a:t>
                      </a:r>
                    </a:p>
                  </a:txBody>
                  <a:tcPr marL="9525" marR="9525" marT="9525"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Z-score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Probability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Variance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1749868"/>
                  </a:ext>
                </a:extLst>
              </a:tr>
              <a:tr h="190500">
                <a:tc>
                  <a:txBody>
                    <a:bodyPr/>
                    <a:lstStyle/>
                    <a:p>
                      <a:pPr algn="r" fontAlgn="b"/>
                      <a:r>
                        <a:rPr lang="en-US" sz="1600" b="0" i="0" u="none" strike="noStrike">
                          <a:solidFill>
                            <a:srgbClr val="000000"/>
                          </a:solidFill>
                          <a:effectLst/>
                          <a:latin typeface="Calibri" panose="020F0502020204030204" pitchFamily="34" charset="0"/>
                        </a:rPr>
                        <a:t>12</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-4.500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Mean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21</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0873744"/>
                  </a:ext>
                </a:extLst>
              </a:tr>
              <a:tr h="190500">
                <a:tc>
                  <a:txBody>
                    <a:bodyPr/>
                    <a:lstStyle/>
                    <a:p>
                      <a:pPr algn="r" fontAlgn="b"/>
                      <a:r>
                        <a:rPr lang="en-US" sz="1600" b="0" i="0" u="none" strike="noStrike">
                          <a:solidFill>
                            <a:srgbClr val="000000"/>
                          </a:solidFill>
                          <a:effectLst/>
                          <a:latin typeface="Calibri" panose="020F0502020204030204" pitchFamily="34" charset="0"/>
                        </a:rPr>
                        <a:t>13</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-4.000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Std. deviation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2.000</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2758418"/>
                  </a:ext>
                </a:extLst>
              </a:tr>
              <a:tr h="190500">
                <a:tc>
                  <a:txBody>
                    <a:bodyPr/>
                    <a:lstStyle/>
                    <a:p>
                      <a:pPr algn="r" fontAlgn="b"/>
                      <a:r>
                        <a:rPr lang="en-US" sz="1600" b="0" i="0" u="none" strike="noStrike">
                          <a:solidFill>
                            <a:srgbClr val="000000"/>
                          </a:solidFill>
                          <a:effectLst/>
                          <a:latin typeface="Calibri" panose="020F0502020204030204" pitchFamily="34" charset="0"/>
                        </a:rPr>
                        <a:t>14</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-3.500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9932491"/>
                  </a:ext>
                </a:extLst>
              </a:tr>
              <a:tr h="190500">
                <a:tc>
                  <a:txBody>
                    <a:bodyPr/>
                    <a:lstStyle/>
                    <a:p>
                      <a:pPr algn="r" fontAlgn="b"/>
                      <a:r>
                        <a:rPr lang="en-US" sz="1600" b="0" i="0" u="none" strike="noStrike">
                          <a:solidFill>
                            <a:srgbClr val="000000"/>
                          </a:solidFill>
                          <a:effectLst/>
                          <a:latin typeface="Calibri" panose="020F0502020204030204" pitchFamily="34" charset="0"/>
                        </a:rPr>
                        <a:t>15</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-3.000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5318259"/>
                  </a:ext>
                </a:extLst>
              </a:tr>
              <a:tr h="190500">
                <a:tc>
                  <a:txBody>
                    <a:bodyPr/>
                    <a:lstStyle/>
                    <a:p>
                      <a:pPr algn="r" fontAlgn="b"/>
                      <a:r>
                        <a:rPr lang="en-US" sz="1600" b="0" i="0" u="none" strike="noStrike">
                          <a:solidFill>
                            <a:srgbClr val="000000"/>
                          </a:solidFill>
                          <a:effectLst/>
                          <a:latin typeface="Calibri" panose="020F0502020204030204" pitchFamily="34" charset="0"/>
                        </a:rPr>
                        <a:t>16</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-2.500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2531865"/>
                  </a:ext>
                </a:extLst>
              </a:tr>
              <a:tr h="190500">
                <a:tc>
                  <a:txBody>
                    <a:bodyPr/>
                    <a:lstStyle/>
                    <a:p>
                      <a:pPr algn="r" fontAlgn="b"/>
                      <a:r>
                        <a:rPr lang="en-US" sz="1600" b="0" i="0" u="none" strike="noStrike">
                          <a:solidFill>
                            <a:srgbClr val="000000"/>
                          </a:solidFill>
                          <a:effectLst/>
                          <a:latin typeface="Calibri" panose="020F0502020204030204" pitchFamily="34" charset="0"/>
                        </a:rPr>
                        <a:t>17</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-2.000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0.023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8533283"/>
                  </a:ext>
                </a:extLst>
              </a:tr>
              <a:tr h="190500">
                <a:tc>
                  <a:txBody>
                    <a:bodyPr/>
                    <a:lstStyle/>
                    <a:p>
                      <a:pPr algn="r" fontAlgn="b"/>
                      <a:r>
                        <a:rPr lang="en-US" sz="1600" b="0" i="0" u="none" strike="noStrike">
                          <a:solidFill>
                            <a:srgbClr val="000000"/>
                          </a:solidFill>
                          <a:effectLst/>
                          <a:latin typeface="Calibri" panose="020F0502020204030204" pitchFamily="34" charset="0"/>
                        </a:rPr>
                        <a:t>18</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-1.500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0.067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4157996"/>
                  </a:ext>
                </a:extLst>
              </a:tr>
              <a:tr h="190500">
                <a:tc>
                  <a:txBody>
                    <a:bodyPr/>
                    <a:lstStyle/>
                    <a:p>
                      <a:pPr algn="r" fontAlgn="b"/>
                      <a:r>
                        <a:rPr lang="en-US" sz="1600" b="0" i="0" u="none" strike="noStrike">
                          <a:solidFill>
                            <a:srgbClr val="000000"/>
                          </a:solidFill>
                          <a:effectLst/>
                          <a:latin typeface="Calibri" panose="020F0502020204030204" pitchFamily="34" charset="0"/>
                        </a:rPr>
                        <a:t>19</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-1.000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0.159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1482052"/>
                  </a:ext>
                </a:extLst>
              </a:tr>
              <a:tr h="190500">
                <a:tc>
                  <a:txBody>
                    <a:bodyPr/>
                    <a:lstStyle/>
                    <a:p>
                      <a:pPr algn="r" fontAlgn="b"/>
                      <a:r>
                        <a:rPr lang="en-US" sz="1600" b="0" i="0" u="none" strike="noStrike">
                          <a:solidFill>
                            <a:srgbClr val="000000"/>
                          </a:solidFill>
                          <a:effectLst/>
                          <a:latin typeface="Calibri" panose="020F0502020204030204" pitchFamily="34" charset="0"/>
                        </a:rPr>
                        <a:t>20</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r" fontAlgn="b"/>
                      <a:r>
                        <a:rPr lang="en-US" sz="1600" b="0" i="0" u="none" strike="noStrike">
                          <a:solidFill>
                            <a:srgbClr val="000000"/>
                          </a:solidFill>
                          <a:effectLst/>
                          <a:latin typeface="Calibri" panose="020F0502020204030204" pitchFamily="34" charset="0"/>
                        </a:rPr>
                        <a:t>-0.500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r" fontAlgn="b"/>
                      <a:r>
                        <a:rPr lang="en-US" sz="1600" b="0" i="0" u="none" strike="noStrike">
                          <a:solidFill>
                            <a:srgbClr val="FF0000"/>
                          </a:solidFill>
                          <a:effectLst/>
                          <a:latin typeface="Calibri" panose="020F0502020204030204" pitchFamily="34" charset="0"/>
                        </a:rPr>
                        <a:t>0.309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423062590"/>
                  </a:ext>
                </a:extLst>
              </a:tr>
            </a:tbl>
          </a:graphicData>
        </a:graphic>
      </p:graphicFrame>
    </p:spTree>
    <p:extLst>
      <p:ext uri="{BB962C8B-B14F-4D97-AF65-F5344CB8AC3E}">
        <p14:creationId xmlns:p14="http://schemas.microsoft.com/office/powerpoint/2010/main" val="1279495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BDC3C-74F4-8E8C-287F-21FDCB081D8E}"/>
              </a:ext>
            </a:extLst>
          </p:cNvPr>
          <p:cNvSpPr>
            <a:spLocks noGrp="1"/>
          </p:cNvSpPr>
          <p:nvPr>
            <p:ph type="title"/>
          </p:nvPr>
        </p:nvSpPr>
        <p:spPr/>
        <p:txBody>
          <a:bodyPr/>
          <a:lstStyle/>
          <a:p>
            <a:r>
              <a:rPr lang="en-US"/>
              <a:t>Cost-time trade-offs and project crashing</a:t>
            </a:r>
          </a:p>
        </p:txBody>
      </p:sp>
      <p:sp>
        <p:nvSpPr>
          <p:cNvPr id="3" name="Content Placeholder 2">
            <a:extLst>
              <a:ext uri="{FF2B5EF4-FFF2-40B4-BE49-F238E27FC236}">
                <a16:creationId xmlns:a16="http://schemas.microsoft.com/office/drawing/2014/main" id="{E8D7DD12-14D6-8A54-BE3D-15980E35D5CA}"/>
              </a:ext>
            </a:extLst>
          </p:cNvPr>
          <p:cNvSpPr>
            <a:spLocks noGrp="1"/>
          </p:cNvSpPr>
          <p:nvPr>
            <p:ph idx="1"/>
          </p:nvPr>
        </p:nvSpPr>
        <p:spPr/>
        <p:txBody>
          <a:bodyPr/>
          <a:lstStyle/>
          <a:p>
            <a:r>
              <a:rPr lang="en-US"/>
              <a:t>CPM is a technique where activities used in calculations have a standard time. Each activity has an expected cost calculated over a standard time.</a:t>
            </a:r>
          </a:p>
          <a:p>
            <a:r>
              <a:rPr lang="en-US"/>
              <a:t>The shortest time required to complete activities is called Crash Time (CT). Every activity with CT has a Cost of Crash (CM). Extra resources are often needed to complete activities in less time than expected. </a:t>
            </a:r>
          </a:p>
          <a:p>
            <a:r>
              <a:rPr lang="en-US"/>
              <a:t>Therefore, the CM of an activity is more than its standard cost. The amount of time an activity can be shortened depends on the type of activity. For this reason, some activities can be shortened significantly, while others cannot be shortened at all. Similarly, the CM of an activity depends on the nature of the activity.</a:t>
            </a:r>
          </a:p>
        </p:txBody>
      </p:sp>
      <p:sp>
        <p:nvSpPr>
          <p:cNvPr id="4" name="Slide Number Placeholder 3">
            <a:extLst>
              <a:ext uri="{FF2B5EF4-FFF2-40B4-BE49-F238E27FC236}">
                <a16:creationId xmlns:a16="http://schemas.microsoft.com/office/drawing/2014/main" id="{C9F538D9-34AF-58FE-812E-138D3CA3462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3746C47B-4685-A259-73B7-263D9FF4BD67}"/>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a:t>
            </a:r>
            <a:r>
              <a:rPr kumimoji="0" lang="en-US" sz="1800" b="0" i="1" u="none" strike="noStrike" kern="1200" cap="none" spc="0" normalizeH="0" baseline="0" noProof="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Paksoy</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&amp; </a:t>
            </a:r>
            <a:r>
              <a:rPr kumimoji="0" lang="en-US" sz="1800" b="0" i="1" u="none" strike="noStrike" kern="1200" cap="none" spc="0" normalizeH="0" baseline="0" noProof="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Deveci</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(2023)</a:t>
            </a:r>
          </a:p>
        </p:txBody>
      </p:sp>
    </p:spTree>
    <p:extLst>
      <p:ext uri="{BB962C8B-B14F-4D97-AF65-F5344CB8AC3E}">
        <p14:creationId xmlns:p14="http://schemas.microsoft.com/office/powerpoint/2010/main" val="6389468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8BE52-203F-5541-9226-94E5D13C56EB}"/>
              </a:ext>
            </a:extLst>
          </p:cNvPr>
          <p:cNvSpPr>
            <a:spLocks noGrp="1"/>
          </p:cNvSpPr>
          <p:nvPr>
            <p:ph type="title"/>
          </p:nvPr>
        </p:nvSpPr>
        <p:spPr/>
        <p:txBody>
          <a:bodyPr/>
          <a:lstStyle/>
          <a:p>
            <a:r>
              <a:rPr lang="en-US"/>
              <a:t>Cost-time trade-offs and project crashing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E8D779-7507-CA78-B8BF-DCD458B61C5A}"/>
                  </a:ext>
                </a:extLst>
              </p:cNvPr>
              <p:cNvSpPr>
                <a:spLocks noGrp="1"/>
              </p:cNvSpPr>
              <p:nvPr>
                <p:ph idx="1"/>
              </p:nvPr>
            </p:nvSpPr>
            <p:spPr/>
            <p:txBody>
              <a:bodyPr/>
              <a:lstStyle/>
              <a:p>
                <a:pPr marL="0" indent="0">
                  <a:buNone/>
                </a:pPr>
                <a:r>
                  <a:rPr lang="en-US"/>
                  <a:t>Shortening a project consists of four steps (Heizer, Render, &amp; Munson, 2020):</a:t>
                </a:r>
              </a:p>
              <a:p>
                <a:pPr marL="457200" indent="-457200">
                  <a:buFont typeface="+mj-lt"/>
                  <a:buAutoNum type="arabicPeriod"/>
                </a:pPr>
                <a:r>
                  <a:rPr lang="en-US"/>
                  <a:t>If the shortening cost is linear in time:</a:t>
                </a:r>
              </a:p>
              <a:p>
                <a:pPr marL="457200" indent="-457200">
                  <a:buFont typeface="+mj-lt"/>
                  <a:buAutoNum type="arabicPeriod"/>
                </a:pPr>
                <a:endParaRPr lang="en-US"/>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𝐶𝑟𝑎𝑠h</m:t>
                      </m:r>
                      <m:r>
                        <a:rPr lang="en-US" b="0" i="1" smtClean="0">
                          <a:latin typeface="Cambria Math" panose="02040503050406030204" pitchFamily="18" charset="0"/>
                        </a:rPr>
                        <m:t> </m:t>
                      </m:r>
                      <m:r>
                        <a:rPr lang="en-US" b="0" i="1" smtClean="0">
                          <a:latin typeface="Cambria Math" panose="02040503050406030204" pitchFamily="18" charset="0"/>
                        </a:rPr>
                        <m:t>𝐶𝑜𝑠𝑡</m:t>
                      </m:r>
                      <m:r>
                        <a:rPr lang="en-US" b="0" i="1" smtClean="0">
                          <a:latin typeface="Cambria Math" panose="02040503050406030204" pitchFamily="18" charset="0"/>
                        </a:rPr>
                        <m:t> </m:t>
                      </m:r>
                      <m:r>
                        <a:rPr lang="en-US" b="0" i="1" smtClean="0">
                          <a:latin typeface="Cambria Math" panose="02040503050406030204" pitchFamily="18" charset="0"/>
                        </a:rPr>
                        <m:t>𝑝𝑒𝑟</m:t>
                      </m:r>
                      <m:r>
                        <a:rPr lang="en-US" b="0" i="1" smtClean="0">
                          <a:latin typeface="Cambria Math" panose="02040503050406030204" pitchFamily="18" charset="0"/>
                        </a:rPr>
                        <m:t> </m:t>
                      </m:r>
                      <m:r>
                        <a:rPr lang="en-US" b="0" i="1" smtClean="0">
                          <a:latin typeface="Cambria Math" panose="02040503050406030204" pitchFamily="18" charset="0"/>
                        </a:rPr>
                        <m:t>𝑃𝑟𝑜𝑗𝑒𝑐𝑡</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𝐶𝐶𝑃𝑃</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𝐶𝑀</m:t>
                          </m:r>
                          <m:r>
                            <a:rPr lang="en-US" b="0" i="1" smtClean="0">
                              <a:latin typeface="Cambria Math" panose="02040503050406030204" pitchFamily="18" charset="0"/>
                            </a:rPr>
                            <m:t>−</m:t>
                          </m:r>
                          <m:r>
                            <a:rPr lang="en-US" b="0" i="1" smtClean="0">
                              <a:latin typeface="Cambria Math" panose="02040503050406030204" pitchFamily="18" charset="0"/>
                            </a:rPr>
                            <m:t>𝑁𝑜𝑟𝑚𝑎𝑙</m:t>
                          </m:r>
                          <m:r>
                            <a:rPr lang="en-US" b="0" i="1" smtClean="0">
                              <a:latin typeface="Cambria Math" panose="02040503050406030204" pitchFamily="18" charset="0"/>
                            </a:rPr>
                            <m:t> </m:t>
                          </m:r>
                          <m:r>
                            <a:rPr lang="en-US" b="0" i="1" smtClean="0">
                              <a:latin typeface="Cambria Math" panose="02040503050406030204" pitchFamily="18" charset="0"/>
                            </a:rPr>
                            <m:t>𝑐𝑜𝑠𝑡</m:t>
                          </m:r>
                        </m:num>
                        <m:den>
                          <m:r>
                            <a:rPr lang="en-US" b="0" i="1" smtClean="0">
                              <a:latin typeface="Cambria Math" panose="02040503050406030204" pitchFamily="18" charset="0"/>
                            </a:rPr>
                            <m:t>𝑁𝑜𝑟𝑚𝑎𝑙</m:t>
                          </m:r>
                          <m:r>
                            <a:rPr lang="en-US" b="0" i="1" smtClean="0">
                              <a:latin typeface="Cambria Math" panose="02040503050406030204" pitchFamily="18" charset="0"/>
                            </a:rPr>
                            <m:t> </m:t>
                          </m:r>
                          <m:r>
                            <a:rPr lang="en-US" b="0" i="1" smtClean="0">
                              <a:latin typeface="Cambria Math" panose="02040503050406030204" pitchFamily="18" charset="0"/>
                            </a:rPr>
                            <m:t>𝑡𝑖𝑚𝑒</m:t>
                          </m:r>
                          <m:r>
                            <a:rPr lang="en-US" b="0" i="1" smtClean="0">
                              <a:latin typeface="Cambria Math" panose="02040503050406030204" pitchFamily="18" charset="0"/>
                            </a:rPr>
                            <m:t>−</m:t>
                          </m:r>
                          <m:r>
                            <a:rPr lang="en-US" b="0" i="1" smtClean="0">
                              <a:latin typeface="Cambria Math" panose="02040503050406030204" pitchFamily="18" charset="0"/>
                            </a:rPr>
                            <m:t>𝐶𝑇</m:t>
                          </m:r>
                        </m:den>
                      </m:f>
                    </m:oMath>
                  </m:oMathPara>
                </a14:m>
                <a:endParaRPr lang="en-US"/>
              </a:p>
              <a:p>
                <a:pPr marL="457200" indent="-457200">
                  <a:buFont typeface="+mj-lt"/>
                  <a:buAutoNum type="arabicPeriod" startAt="2"/>
                </a:pPr>
                <a:endParaRPr lang="en-US"/>
              </a:p>
              <a:p>
                <a:pPr marL="457200" indent="-457200">
                  <a:buFont typeface="+mj-lt"/>
                  <a:buAutoNum type="arabicPeriod" startAt="2"/>
                </a:pPr>
                <a:r>
                  <a:rPr lang="en-US"/>
                  <a:t>Identify critical activities.</a:t>
                </a:r>
              </a:p>
              <a:p>
                <a:pPr marL="457200" indent="-457200">
                  <a:buFont typeface="+mj-lt"/>
                  <a:buAutoNum type="arabicPeriod" startAt="2"/>
                </a:pPr>
                <a:r>
                  <a:rPr lang="en-US"/>
                  <a:t>If there is only one critical path, select the activity on that path that can still be shortened and has the lowest CM per period.</a:t>
                </a:r>
              </a:p>
              <a:p>
                <a:pPr marL="457200" indent="-457200">
                  <a:buFont typeface="+mj-lt"/>
                  <a:buAutoNum type="arabicPeriod" startAt="2"/>
                </a:pPr>
                <a:r>
                  <a:rPr lang="en-US"/>
                  <a:t>Update all activity times and stop if desired time is reached; otherwise, return to Step 2.</a:t>
                </a:r>
              </a:p>
            </p:txBody>
          </p:sp>
        </mc:Choice>
        <mc:Fallback xmlns="">
          <p:sp>
            <p:nvSpPr>
              <p:cNvPr id="3" name="Content Placeholder 2">
                <a:extLst>
                  <a:ext uri="{FF2B5EF4-FFF2-40B4-BE49-F238E27FC236}">
                    <a16:creationId xmlns:a16="http://schemas.microsoft.com/office/drawing/2014/main" id="{BAE8D779-7507-CA78-B8BF-DCD458B61C5A}"/>
                  </a:ext>
                </a:extLst>
              </p:cNvPr>
              <p:cNvSpPr>
                <a:spLocks noGrp="1" noRot="1" noChangeAspect="1" noMove="1" noResize="1" noEditPoints="1" noAdjustHandles="1" noChangeArrowheads="1" noChangeShapeType="1" noTextEdit="1"/>
              </p:cNvSpPr>
              <p:nvPr>
                <p:ph idx="1"/>
              </p:nvPr>
            </p:nvSpPr>
            <p:spPr>
              <a:blipFill>
                <a:blip r:embed="rId2"/>
                <a:stretch>
                  <a:fillRect l="-812" t="-1637" r="-69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2317B96-6AD4-8D39-EC57-08BADD41A4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EF444162-8FF1-CB7F-450C-92A5A6B75E3E}"/>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a:t>
            </a:r>
            <a:r>
              <a:rPr kumimoji="0" lang="en-US" sz="1800" b="0" i="1" u="none" strike="noStrike" kern="1200" cap="none" spc="0" normalizeH="0" baseline="0" noProof="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Paksoy</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&amp; </a:t>
            </a:r>
            <a:r>
              <a:rPr kumimoji="0" lang="en-US" sz="1800" b="0" i="1" u="none" strike="noStrike" kern="1200" cap="none" spc="0" normalizeH="0" baseline="0" noProof="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Deveci</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(2023)</a:t>
            </a:r>
          </a:p>
        </p:txBody>
      </p:sp>
    </p:spTree>
    <p:extLst>
      <p:ext uri="{BB962C8B-B14F-4D97-AF65-F5344CB8AC3E}">
        <p14:creationId xmlns:p14="http://schemas.microsoft.com/office/powerpoint/2010/main" val="9130363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1B9CB-E238-E1C1-A3B1-3D7C205971AC}"/>
              </a:ext>
            </a:extLst>
          </p:cNvPr>
          <p:cNvSpPr>
            <a:spLocks noGrp="1"/>
          </p:cNvSpPr>
          <p:nvPr>
            <p:ph type="title"/>
          </p:nvPr>
        </p:nvSpPr>
        <p:spPr/>
        <p:txBody>
          <a:bodyPr/>
          <a:lstStyle/>
          <a:p>
            <a:r>
              <a:rPr lang="en-US"/>
              <a:t>Example: Project crashing to meet a deadline at Milwaukee Paper</a:t>
            </a:r>
          </a:p>
        </p:txBody>
      </p:sp>
      <p:sp>
        <p:nvSpPr>
          <p:cNvPr id="3" name="Content Placeholder 2">
            <a:extLst>
              <a:ext uri="{FF2B5EF4-FFF2-40B4-BE49-F238E27FC236}">
                <a16:creationId xmlns:a16="http://schemas.microsoft.com/office/drawing/2014/main" id="{F7741FBE-68BF-5A3D-D773-7E1D0C048C9D}"/>
              </a:ext>
            </a:extLst>
          </p:cNvPr>
          <p:cNvSpPr>
            <a:spLocks noGrp="1"/>
          </p:cNvSpPr>
          <p:nvPr>
            <p:ph idx="1"/>
          </p:nvPr>
        </p:nvSpPr>
        <p:spPr/>
        <p:txBody>
          <a:bodyPr/>
          <a:lstStyle/>
          <a:p>
            <a:pPr marL="0" indent="0">
              <a:buNone/>
            </a:pPr>
            <a:r>
              <a:rPr lang="en-US"/>
              <a:t>Suppose the plant manager at Milwaukee Paper Manufacturing has been given only 13 weeks (instead of 16 weeks) to install the new pollution control equipment. As you recall, the length of Julie Ann Williams’s critical path was 15 weeks, but she must now complete the project in 13 weeks.</a:t>
            </a:r>
          </a:p>
        </p:txBody>
      </p:sp>
      <p:sp>
        <p:nvSpPr>
          <p:cNvPr id="4" name="Slide Number Placeholder 3">
            <a:extLst>
              <a:ext uri="{FF2B5EF4-FFF2-40B4-BE49-F238E27FC236}">
                <a16:creationId xmlns:a16="http://schemas.microsoft.com/office/drawing/2014/main" id="{DBF0CF1E-04C2-D404-1CDA-A56C4FEB683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24505616-D9D5-0F44-147E-1C0682E19C01}"/>
              </a:ext>
            </a:extLst>
          </p:cNvPr>
          <p:cNvPicPr>
            <a:picLocks noChangeAspect="1"/>
          </p:cNvPicPr>
          <p:nvPr/>
        </p:nvPicPr>
        <p:blipFill>
          <a:blip r:embed="rId2"/>
          <a:stretch>
            <a:fillRect/>
          </a:stretch>
        </p:blipFill>
        <p:spPr>
          <a:xfrm>
            <a:off x="6096000" y="2984759"/>
            <a:ext cx="5791088" cy="2248721"/>
          </a:xfrm>
          <a:prstGeom prst="rect">
            <a:avLst/>
          </a:prstGeom>
        </p:spPr>
      </p:pic>
      <p:pic>
        <p:nvPicPr>
          <p:cNvPr id="5" name="Picture 4">
            <a:extLst>
              <a:ext uri="{FF2B5EF4-FFF2-40B4-BE49-F238E27FC236}">
                <a16:creationId xmlns:a16="http://schemas.microsoft.com/office/drawing/2014/main" id="{3D70297B-C0FB-7189-134B-A7789E90478D}"/>
              </a:ext>
            </a:extLst>
          </p:cNvPr>
          <p:cNvPicPr>
            <a:picLocks noChangeAspect="1"/>
          </p:cNvPicPr>
          <p:nvPr/>
        </p:nvPicPr>
        <p:blipFill>
          <a:blip r:embed="rId3"/>
          <a:stretch>
            <a:fillRect/>
          </a:stretch>
        </p:blipFill>
        <p:spPr>
          <a:xfrm>
            <a:off x="73532" y="2984760"/>
            <a:ext cx="5940429" cy="2248720"/>
          </a:xfrm>
          <a:prstGeom prst="rect">
            <a:avLst/>
          </a:prstGeom>
        </p:spPr>
      </p:pic>
    </p:spTree>
    <p:extLst>
      <p:ext uri="{BB962C8B-B14F-4D97-AF65-F5344CB8AC3E}">
        <p14:creationId xmlns:p14="http://schemas.microsoft.com/office/powerpoint/2010/main" val="3205316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2D37-519E-0AB5-BB60-1C78AD9CAF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8" name="Picture 7">
            <a:extLst>
              <a:ext uri="{FF2B5EF4-FFF2-40B4-BE49-F238E27FC236}">
                <a16:creationId xmlns:a16="http://schemas.microsoft.com/office/drawing/2014/main" id="{6DA5A8FE-D320-2E66-DDB9-6D47498487F2}"/>
              </a:ext>
            </a:extLst>
          </p:cNvPr>
          <p:cNvPicPr>
            <a:picLocks noChangeAspect="1"/>
          </p:cNvPicPr>
          <p:nvPr/>
        </p:nvPicPr>
        <p:blipFill>
          <a:blip r:embed="rId2"/>
          <a:stretch>
            <a:fillRect/>
          </a:stretch>
        </p:blipFill>
        <p:spPr>
          <a:xfrm>
            <a:off x="1971099" y="518706"/>
            <a:ext cx="8249801" cy="5820587"/>
          </a:xfrm>
          <a:prstGeom prst="rect">
            <a:avLst/>
          </a:prstGeom>
        </p:spPr>
      </p:pic>
    </p:spTree>
    <p:extLst>
      <p:ext uri="{BB962C8B-B14F-4D97-AF65-F5344CB8AC3E}">
        <p14:creationId xmlns:p14="http://schemas.microsoft.com/office/powerpoint/2010/main" val="1585515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47AA0D-D260-49FB-0A3F-808D2EF2559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8" name="Picture 7">
            <a:extLst>
              <a:ext uri="{FF2B5EF4-FFF2-40B4-BE49-F238E27FC236}">
                <a16:creationId xmlns:a16="http://schemas.microsoft.com/office/drawing/2014/main" id="{B74F632E-879A-5547-44E1-58EC50F54CD0}"/>
              </a:ext>
            </a:extLst>
          </p:cNvPr>
          <p:cNvPicPr>
            <a:picLocks noChangeAspect="1"/>
          </p:cNvPicPr>
          <p:nvPr/>
        </p:nvPicPr>
        <p:blipFill>
          <a:blip r:embed="rId2"/>
          <a:stretch>
            <a:fillRect/>
          </a:stretch>
        </p:blipFill>
        <p:spPr>
          <a:xfrm>
            <a:off x="3007738" y="428995"/>
            <a:ext cx="6176523" cy="2722856"/>
          </a:xfrm>
          <a:prstGeom prst="rect">
            <a:avLst/>
          </a:prstGeom>
        </p:spPr>
      </p:pic>
      <p:pic>
        <p:nvPicPr>
          <p:cNvPr id="9" name="Picture 8">
            <a:extLst>
              <a:ext uri="{FF2B5EF4-FFF2-40B4-BE49-F238E27FC236}">
                <a16:creationId xmlns:a16="http://schemas.microsoft.com/office/drawing/2014/main" id="{3745FB2B-2308-64F5-5C90-7891E62B8FDC}"/>
              </a:ext>
            </a:extLst>
          </p:cNvPr>
          <p:cNvPicPr>
            <a:picLocks noChangeAspect="1"/>
          </p:cNvPicPr>
          <p:nvPr/>
        </p:nvPicPr>
        <p:blipFill>
          <a:blip r:embed="rId3"/>
          <a:stretch>
            <a:fillRect/>
          </a:stretch>
        </p:blipFill>
        <p:spPr>
          <a:xfrm>
            <a:off x="1815872" y="3429000"/>
            <a:ext cx="8560254" cy="2876411"/>
          </a:xfrm>
          <a:prstGeom prst="rect">
            <a:avLst/>
          </a:prstGeom>
        </p:spPr>
      </p:pic>
    </p:spTree>
    <p:extLst>
      <p:ext uri="{BB962C8B-B14F-4D97-AF65-F5344CB8AC3E}">
        <p14:creationId xmlns:p14="http://schemas.microsoft.com/office/powerpoint/2010/main" val="29220741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82271-1B2A-06B8-DFB8-0E7C5E395431}"/>
              </a:ext>
            </a:extLst>
          </p:cNvPr>
          <p:cNvSpPr>
            <a:spLocks noGrp="1"/>
          </p:cNvSpPr>
          <p:nvPr>
            <p:ph type="title"/>
          </p:nvPr>
        </p:nvSpPr>
        <p:spPr/>
        <p:txBody>
          <a:bodyPr/>
          <a:lstStyle/>
          <a:p>
            <a:r>
              <a:rPr lang="en-US"/>
              <a:t>Example: Project Crashing with Linear Programming</a:t>
            </a:r>
          </a:p>
        </p:txBody>
      </p:sp>
      <p:sp>
        <p:nvSpPr>
          <p:cNvPr id="3" name="Content Placeholder 2">
            <a:extLst>
              <a:ext uri="{FF2B5EF4-FFF2-40B4-BE49-F238E27FC236}">
                <a16:creationId xmlns:a16="http://schemas.microsoft.com/office/drawing/2014/main" id="{359F0DFE-3C2C-EFEE-858A-6710C2377DCC}"/>
              </a:ext>
            </a:extLst>
          </p:cNvPr>
          <p:cNvSpPr>
            <a:spLocks noGrp="1"/>
          </p:cNvSpPr>
          <p:nvPr>
            <p:ph idx="1"/>
          </p:nvPr>
        </p:nvSpPr>
        <p:spPr/>
        <p:txBody>
          <a:bodyPr/>
          <a:lstStyle/>
          <a:p>
            <a:pPr marL="0" indent="0">
              <a:buNone/>
            </a:pPr>
            <a:r>
              <a:rPr lang="en-US"/>
              <a:t>X</a:t>
            </a:r>
            <a:r>
              <a:rPr lang="en-US" baseline="-25000"/>
              <a:t>A</a:t>
            </a:r>
            <a:r>
              <a:rPr lang="en-US"/>
              <a:t> = EF for activity A</a:t>
            </a:r>
          </a:p>
          <a:p>
            <a:pPr marL="0" indent="0">
              <a:buNone/>
            </a:pPr>
            <a:r>
              <a:rPr lang="en-US"/>
              <a:t>X</a:t>
            </a:r>
            <a:r>
              <a:rPr lang="en-US" baseline="-25000"/>
              <a:t>B</a:t>
            </a:r>
            <a:r>
              <a:rPr lang="en-US"/>
              <a:t> = EF for activity B</a:t>
            </a:r>
          </a:p>
          <a:p>
            <a:pPr marL="0" indent="0">
              <a:buNone/>
            </a:pPr>
            <a:r>
              <a:rPr lang="en-US"/>
              <a:t>X</a:t>
            </a:r>
            <a:r>
              <a:rPr lang="en-US" baseline="-25000"/>
              <a:t>C</a:t>
            </a:r>
            <a:r>
              <a:rPr lang="en-US"/>
              <a:t> = EF for activity C</a:t>
            </a:r>
          </a:p>
          <a:p>
            <a:pPr marL="0" indent="0">
              <a:buNone/>
            </a:pPr>
            <a:r>
              <a:rPr lang="en-US"/>
              <a:t>X</a:t>
            </a:r>
            <a:r>
              <a:rPr lang="en-US" baseline="-25000"/>
              <a:t>D</a:t>
            </a:r>
            <a:r>
              <a:rPr lang="en-US"/>
              <a:t> = EF for activity D</a:t>
            </a:r>
          </a:p>
          <a:p>
            <a:pPr marL="0" indent="0">
              <a:buNone/>
            </a:pPr>
            <a:r>
              <a:rPr lang="en-US"/>
              <a:t>X</a:t>
            </a:r>
            <a:r>
              <a:rPr lang="en-US" baseline="-25000"/>
              <a:t>E</a:t>
            </a:r>
            <a:r>
              <a:rPr lang="en-US"/>
              <a:t> = EF for activity E</a:t>
            </a:r>
          </a:p>
          <a:p>
            <a:pPr marL="0" indent="0">
              <a:buNone/>
            </a:pPr>
            <a:r>
              <a:rPr lang="en-US"/>
              <a:t>X</a:t>
            </a:r>
            <a:r>
              <a:rPr lang="en-US" baseline="-25000"/>
              <a:t>F</a:t>
            </a:r>
            <a:r>
              <a:rPr lang="en-US"/>
              <a:t> = EF for activity F</a:t>
            </a:r>
          </a:p>
          <a:p>
            <a:pPr marL="0" indent="0">
              <a:buNone/>
            </a:pPr>
            <a:r>
              <a:rPr lang="en-US"/>
              <a:t>X</a:t>
            </a:r>
            <a:r>
              <a:rPr lang="en-US" baseline="-25000"/>
              <a:t>G</a:t>
            </a:r>
            <a:r>
              <a:rPr lang="en-US"/>
              <a:t> = EF for activity G</a:t>
            </a:r>
          </a:p>
          <a:p>
            <a:pPr marL="0" indent="0">
              <a:buNone/>
            </a:pPr>
            <a:r>
              <a:rPr lang="en-US"/>
              <a:t>X</a:t>
            </a:r>
            <a:r>
              <a:rPr lang="en-US" baseline="-25000"/>
              <a:t>H</a:t>
            </a:r>
            <a:r>
              <a:rPr lang="en-US"/>
              <a:t> = EF for activity H</a:t>
            </a:r>
          </a:p>
          <a:p>
            <a:pPr marL="0" indent="0">
              <a:buNone/>
            </a:pPr>
            <a:r>
              <a:rPr lang="en-US"/>
              <a:t>X</a:t>
            </a:r>
            <a:r>
              <a:rPr lang="en-US" baseline="-25000"/>
              <a:t>start</a:t>
            </a:r>
            <a:r>
              <a:rPr lang="en-US"/>
              <a:t> = start time for project (usually 0)</a:t>
            </a:r>
          </a:p>
          <a:p>
            <a:pPr marL="0" indent="0">
              <a:buNone/>
            </a:pPr>
            <a:r>
              <a:rPr lang="en-US"/>
              <a:t>X</a:t>
            </a:r>
            <a:r>
              <a:rPr lang="en-US" baseline="-25000"/>
              <a:t>finish</a:t>
            </a:r>
            <a:r>
              <a:rPr lang="en-US"/>
              <a:t> = earliest finish time for project</a:t>
            </a:r>
          </a:p>
        </p:txBody>
      </p:sp>
      <p:sp>
        <p:nvSpPr>
          <p:cNvPr id="4" name="Slide Number Placeholder 3">
            <a:extLst>
              <a:ext uri="{FF2B5EF4-FFF2-40B4-BE49-F238E27FC236}">
                <a16:creationId xmlns:a16="http://schemas.microsoft.com/office/drawing/2014/main" id="{F72C64C6-64F6-30D7-6292-2072EC2BDE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Tree>
    <p:extLst>
      <p:ext uri="{BB962C8B-B14F-4D97-AF65-F5344CB8AC3E}">
        <p14:creationId xmlns:p14="http://schemas.microsoft.com/office/powerpoint/2010/main" val="38810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8F015-E6B9-B0CF-F4C2-D6F724F27AB0}"/>
              </a:ext>
            </a:extLst>
          </p:cNvPr>
          <p:cNvSpPr>
            <a:spLocks noGrp="1"/>
          </p:cNvSpPr>
          <p:nvPr>
            <p:ph type="title"/>
          </p:nvPr>
        </p:nvSpPr>
        <p:spPr/>
        <p:txBody>
          <a:bodyPr/>
          <a:lstStyle/>
          <a:p>
            <a:r>
              <a:rPr lang="en-US"/>
              <a:t>Objective function</a:t>
            </a:r>
          </a:p>
        </p:txBody>
      </p:sp>
      <p:sp>
        <p:nvSpPr>
          <p:cNvPr id="3" name="Content Placeholder 2">
            <a:extLst>
              <a:ext uri="{FF2B5EF4-FFF2-40B4-BE49-F238E27FC236}">
                <a16:creationId xmlns:a16="http://schemas.microsoft.com/office/drawing/2014/main" id="{E512B41C-5F45-A494-1D66-B0398705B9E5}"/>
              </a:ext>
            </a:extLst>
          </p:cNvPr>
          <p:cNvSpPr>
            <a:spLocks noGrp="1"/>
          </p:cNvSpPr>
          <p:nvPr>
            <p:ph idx="1"/>
          </p:nvPr>
        </p:nvSpPr>
        <p:spPr/>
        <p:txBody>
          <a:bodyPr>
            <a:normAutofit/>
          </a:bodyPr>
          <a:lstStyle/>
          <a:p>
            <a:pPr marL="0" indent="0">
              <a:buNone/>
            </a:pPr>
            <a:r>
              <a:rPr lang="en-US" sz="2000"/>
              <a:t>Minimize crash cost = 750Y</a:t>
            </a:r>
            <a:r>
              <a:rPr lang="en-US" sz="2000" baseline="-25000"/>
              <a:t>A</a:t>
            </a:r>
            <a:r>
              <a:rPr lang="en-US" sz="2000"/>
              <a:t> + 2,000Y</a:t>
            </a:r>
            <a:r>
              <a:rPr lang="en-US" sz="2000" baseline="-25000"/>
              <a:t>B</a:t>
            </a:r>
            <a:r>
              <a:rPr lang="en-US" sz="2000"/>
              <a:t> + 1,000Y</a:t>
            </a:r>
            <a:r>
              <a:rPr lang="en-US" sz="2000" baseline="-25000"/>
              <a:t>C</a:t>
            </a:r>
            <a:r>
              <a:rPr lang="en-US" sz="2000"/>
              <a:t> + 1,000Y</a:t>
            </a:r>
            <a:r>
              <a:rPr lang="en-US" sz="2000" baseline="-25000"/>
              <a:t>D</a:t>
            </a:r>
            <a:r>
              <a:rPr lang="en-US" sz="2000"/>
              <a:t> + 1,000Y</a:t>
            </a:r>
            <a:r>
              <a:rPr lang="en-US" sz="2000" baseline="-25000"/>
              <a:t>E</a:t>
            </a:r>
            <a:r>
              <a:rPr lang="en-US" sz="2000"/>
              <a:t> + 500Y</a:t>
            </a:r>
            <a:r>
              <a:rPr lang="en-US" sz="2000" baseline="-25000"/>
              <a:t>F</a:t>
            </a:r>
            <a:r>
              <a:rPr lang="en-US" sz="2000"/>
              <a:t> + 1,500Y</a:t>
            </a:r>
            <a:r>
              <a:rPr lang="en-US" sz="2000" baseline="-25000"/>
              <a:t>G</a:t>
            </a:r>
            <a:r>
              <a:rPr lang="en-US" sz="2000"/>
              <a:t> + 3,000Y</a:t>
            </a:r>
            <a:r>
              <a:rPr lang="en-US" sz="2000" baseline="-25000"/>
              <a:t>H</a:t>
            </a:r>
          </a:p>
        </p:txBody>
      </p:sp>
      <p:sp>
        <p:nvSpPr>
          <p:cNvPr id="4" name="Slide Number Placeholder 3">
            <a:extLst>
              <a:ext uri="{FF2B5EF4-FFF2-40B4-BE49-F238E27FC236}">
                <a16:creationId xmlns:a16="http://schemas.microsoft.com/office/drawing/2014/main" id="{553654B2-1477-BD3C-6531-9F798420FF5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Tree>
    <p:extLst>
      <p:ext uri="{BB962C8B-B14F-4D97-AF65-F5344CB8AC3E}">
        <p14:creationId xmlns:p14="http://schemas.microsoft.com/office/powerpoint/2010/main" val="868211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BB003-EB18-E260-4F5B-2F34EE21ED64}"/>
              </a:ext>
            </a:extLst>
          </p:cNvPr>
          <p:cNvSpPr>
            <a:spLocks noGrp="1"/>
          </p:cNvSpPr>
          <p:nvPr>
            <p:ph type="title"/>
          </p:nvPr>
        </p:nvSpPr>
        <p:spPr/>
        <p:txBody>
          <a:bodyPr/>
          <a:lstStyle/>
          <a:p>
            <a:r>
              <a:rPr lang="en-US"/>
              <a:t>Project planning</a:t>
            </a:r>
          </a:p>
        </p:txBody>
      </p:sp>
      <p:graphicFrame>
        <p:nvGraphicFramePr>
          <p:cNvPr id="5" name="Content Placeholder 4">
            <a:extLst>
              <a:ext uri="{FF2B5EF4-FFF2-40B4-BE49-F238E27FC236}">
                <a16:creationId xmlns:a16="http://schemas.microsoft.com/office/drawing/2014/main" id="{3B4566C6-18CB-25AA-499B-8CEE5896471E}"/>
              </a:ext>
            </a:extLst>
          </p:cNvPr>
          <p:cNvGraphicFramePr>
            <a:graphicFrameLocks noGrp="1"/>
          </p:cNvGraphicFramePr>
          <p:nvPr>
            <p:ph idx="1"/>
          </p:nvPr>
        </p:nvGraphicFramePr>
        <p:xfrm>
          <a:off x="838200" y="1517650"/>
          <a:ext cx="10515600" cy="4838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26988F04-BBB4-6A36-7237-1BB5069F01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8" name="TextBox 7">
            <a:extLst>
              <a:ext uri="{FF2B5EF4-FFF2-40B4-BE49-F238E27FC236}">
                <a16:creationId xmlns:a16="http://schemas.microsoft.com/office/drawing/2014/main" id="{5223DD88-EBF1-1C3C-8E0C-715B4B5690F4}"/>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Taylor III (2018)</a:t>
            </a:r>
          </a:p>
        </p:txBody>
      </p:sp>
    </p:spTree>
    <p:extLst>
      <p:ext uri="{BB962C8B-B14F-4D97-AF65-F5344CB8AC3E}">
        <p14:creationId xmlns:p14="http://schemas.microsoft.com/office/powerpoint/2010/main" val="36356820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25AE4-B4A4-5B27-1AC8-DDC649B706C4}"/>
              </a:ext>
            </a:extLst>
          </p:cNvPr>
          <p:cNvSpPr>
            <a:spLocks noGrp="1"/>
          </p:cNvSpPr>
          <p:nvPr>
            <p:ph type="title"/>
          </p:nvPr>
        </p:nvSpPr>
        <p:spPr/>
        <p:txBody>
          <a:bodyPr/>
          <a:lstStyle/>
          <a:p>
            <a:r>
              <a:rPr lang="en-US"/>
              <a:t>Crash time constraint</a:t>
            </a:r>
          </a:p>
        </p:txBody>
      </p:sp>
      <p:sp>
        <p:nvSpPr>
          <p:cNvPr id="3" name="Content Placeholder 2">
            <a:extLst>
              <a:ext uri="{FF2B5EF4-FFF2-40B4-BE49-F238E27FC236}">
                <a16:creationId xmlns:a16="http://schemas.microsoft.com/office/drawing/2014/main" id="{3C8C1E01-B093-823A-A5F9-3BC18C34641F}"/>
              </a:ext>
            </a:extLst>
          </p:cNvPr>
          <p:cNvSpPr>
            <a:spLocks noGrp="1"/>
          </p:cNvSpPr>
          <p:nvPr>
            <p:ph idx="1"/>
          </p:nvPr>
        </p:nvSpPr>
        <p:spPr/>
        <p:txBody>
          <a:bodyPr/>
          <a:lstStyle/>
          <a:p>
            <a:pPr marL="0" indent="0">
              <a:buNone/>
            </a:pPr>
            <a:r>
              <a:rPr lang="en-US" sz="2400"/>
              <a:t>Y</a:t>
            </a:r>
            <a:r>
              <a:rPr lang="en-US" sz="2400" baseline="-25000"/>
              <a:t>A</a:t>
            </a:r>
            <a:r>
              <a:rPr lang="en-US" sz="2400"/>
              <a:t> ≤ 1</a:t>
            </a:r>
          </a:p>
          <a:p>
            <a:pPr marL="0" indent="0">
              <a:buNone/>
            </a:pPr>
            <a:r>
              <a:rPr lang="en-US" sz="2400"/>
              <a:t>Y</a:t>
            </a:r>
            <a:r>
              <a:rPr lang="en-US" sz="2400" baseline="-25000"/>
              <a:t>B</a:t>
            </a:r>
            <a:r>
              <a:rPr lang="en-US" sz="2400"/>
              <a:t> ≤ 2</a:t>
            </a:r>
          </a:p>
          <a:p>
            <a:pPr marL="0" indent="0">
              <a:buNone/>
            </a:pPr>
            <a:r>
              <a:rPr lang="en-US" sz="2400"/>
              <a:t>Y</a:t>
            </a:r>
            <a:r>
              <a:rPr lang="en-US" sz="2400" baseline="-25000"/>
              <a:t>C</a:t>
            </a:r>
            <a:r>
              <a:rPr lang="en-US" sz="2400"/>
              <a:t> ≤ 1</a:t>
            </a:r>
          </a:p>
          <a:p>
            <a:pPr marL="0" indent="0">
              <a:buNone/>
            </a:pPr>
            <a:r>
              <a:rPr lang="en-US" sz="2400"/>
              <a:t>Y</a:t>
            </a:r>
            <a:r>
              <a:rPr lang="en-US" sz="2400" baseline="-25000"/>
              <a:t>D</a:t>
            </a:r>
            <a:r>
              <a:rPr lang="en-US" sz="2400"/>
              <a:t> ≤ 1</a:t>
            </a:r>
          </a:p>
          <a:p>
            <a:pPr marL="0" indent="0">
              <a:buNone/>
            </a:pPr>
            <a:r>
              <a:rPr lang="en-US" sz="2400"/>
              <a:t>Y</a:t>
            </a:r>
            <a:r>
              <a:rPr lang="en-US" sz="2400" baseline="-25000"/>
              <a:t>E</a:t>
            </a:r>
            <a:r>
              <a:rPr lang="en-US" sz="2400"/>
              <a:t> ≤ 2</a:t>
            </a:r>
          </a:p>
          <a:p>
            <a:pPr marL="0" indent="0">
              <a:buNone/>
            </a:pPr>
            <a:r>
              <a:rPr lang="en-US" sz="2400"/>
              <a:t>Y</a:t>
            </a:r>
            <a:r>
              <a:rPr lang="en-US" sz="2400" baseline="-25000"/>
              <a:t>F</a:t>
            </a:r>
            <a:r>
              <a:rPr lang="en-US" sz="2400"/>
              <a:t> ≤ 1</a:t>
            </a:r>
          </a:p>
          <a:p>
            <a:pPr marL="0" indent="0">
              <a:buNone/>
            </a:pPr>
            <a:r>
              <a:rPr lang="en-US" sz="2400"/>
              <a:t>Y</a:t>
            </a:r>
            <a:r>
              <a:rPr lang="en-US" sz="2400" baseline="-25000"/>
              <a:t>G</a:t>
            </a:r>
            <a:r>
              <a:rPr lang="en-US" sz="2400"/>
              <a:t> ≤ 3</a:t>
            </a:r>
          </a:p>
          <a:p>
            <a:pPr marL="0" indent="0">
              <a:buNone/>
            </a:pPr>
            <a:r>
              <a:rPr lang="en-US" sz="2400"/>
              <a:t>Y</a:t>
            </a:r>
            <a:r>
              <a:rPr lang="en-US" sz="2400" baseline="-25000"/>
              <a:t>H</a:t>
            </a:r>
            <a:r>
              <a:rPr lang="en-US" sz="2400"/>
              <a:t> ≤ 1</a:t>
            </a:r>
          </a:p>
          <a:p>
            <a:endParaRPr lang="en-US"/>
          </a:p>
        </p:txBody>
      </p:sp>
      <p:sp>
        <p:nvSpPr>
          <p:cNvPr id="4" name="Slide Number Placeholder 3">
            <a:extLst>
              <a:ext uri="{FF2B5EF4-FFF2-40B4-BE49-F238E27FC236}">
                <a16:creationId xmlns:a16="http://schemas.microsoft.com/office/drawing/2014/main" id="{9FE70E61-C873-10D0-F9FF-CDFC0CD6C6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Tree>
    <p:extLst>
      <p:ext uri="{BB962C8B-B14F-4D97-AF65-F5344CB8AC3E}">
        <p14:creationId xmlns:p14="http://schemas.microsoft.com/office/powerpoint/2010/main" val="3784607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3CDE3-A0EF-4231-C175-D210BD42E1CD}"/>
              </a:ext>
            </a:extLst>
          </p:cNvPr>
          <p:cNvSpPr>
            <a:spLocks noGrp="1"/>
          </p:cNvSpPr>
          <p:nvPr>
            <p:ph type="title"/>
          </p:nvPr>
        </p:nvSpPr>
        <p:spPr/>
        <p:txBody>
          <a:bodyPr/>
          <a:lstStyle/>
          <a:p>
            <a:r>
              <a:rPr lang="en-US"/>
              <a:t>Project completion constraint </a:t>
            </a:r>
          </a:p>
        </p:txBody>
      </p:sp>
      <p:sp>
        <p:nvSpPr>
          <p:cNvPr id="3" name="Content Placeholder 2">
            <a:extLst>
              <a:ext uri="{FF2B5EF4-FFF2-40B4-BE49-F238E27FC236}">
                <a16:creationId xmlns:a16="http://schemas.microsoft.com/office/drawing/2014/main" id="{AC022108-3DFF-CDD6-9057-A6B2E1BBBC16}"/>
              </a:ext>
            </a:extLst>
          </p:cNvPr>
          <p:cNvSpPr>
            <a:spLocks noGrp="1"/>
          </p:cNvSpPr>
          <p:nvPr>
            <p:ph idx="1"/>
          </p:nvPr>
        </p:nvSpPr>
        <p:spPr/>
        <p:txBody>
          <a:bodyPr/>
          <a:lstStyle/>
          <a:p>
            <a:pPr marL="0" indent="0">
              <a:buNone/>
            </a:pPr>
            <a:r>
              <a:rPr lang="en-US"/>
              <a:t>X</a:t>
            </a:r>
            <a:r>
              <a:rPr lang="en-US" baseline="-25000"/>
              <a:t>finish</a:t>
            </a:r>
            <a:r>
              <a:rPr lang="en-US"/>
              <a:t> ≤ 12</a:t>
            </a:r>
          </a:p>
        </p:txBody>
      </p:sp>
      <p:sp>
        <p:nvSpPr>
          <p:cNvPr id="4" name="Slide Number Placeholder 3">
            <a:extLst>
              <a:ext uri="{FF2B5EF4-FFF2-40B4-BE49-F238E27FC236}">
                <a16:creationId xmlns:a16="http://schemas.microsoft.com/office/drawing/2014/main" id="{3D1CC702-57A0-16F5-D3AF-4E397F936A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Tree>
    <p:extLst>
      <p:ext uri="{BB962C8B-B14F-4D97-AF65-F5344CB8AC3E}">
        <p14:creationId xmlns:p14="http://schemas.microsoft.com/office/powerpoint/2010/main" val="29536977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7B926-1A81-BA03-8919-65B474278F49}"/>
              </a:ext>
            </a:extLst>
          </p:cNvPr>
          <p:cNvSpPr>
            <a:spLocks noGrp="1"/>
          </p:cNvSpPr>
          <p:nvPr>
            <p:ph type="title"/>
          </p:nvPr>
        </p:nvSpPr>
        <p:spPr/>
        <p:txBody>
          <a:bodyPr/>
          <a:lstStyle/>
          <a:p>
            <a:r>
              <a:rPr lang="en-US"/>
              <a:t>Constraints describing the network </a:t>
            </a:r>
          </a:p>
        </p:txBody>
      </p:sp>
      <p:sp>
        <p:nvSpPr>
          <p:cNvPr id="3" name="Content Placeholder 2">
            <a:extLst>
              <a:ext uri="{FF2B5EF4-FFF2-40B4-BE49-F238E27FC236}">
                <a16:creationId xmlns:a16="http://schemas.microsoft.com/office/drawing/2014/main" id="{7C8912EA-CB0D-5795-75DE-F4BF338EC151}"/>
              </a:ext>
            </a:extLst>
          </p:cNvPr>
          <p:cNvSpPr>
            <a:spLocks noGrp="1"/>
          </p:cNvSpPr>
          <p:nvPr>
            <p:ph idx="1"/>
          </p:nvPr>
        </p:nvSpPr>
        <p:spPr/>
        <p:txBody>
          <a:bodyPr/>
          <a:lstStyle/>
          <a:p>
            <a:pPr marL="0" indent="0">
              <a:buNone/>
            </a:pPr>
            <a:r>
              <a:rPr lang="en-US"/>
              <a:t>Every activity will have one constraint for each of its predecessors. The form of these constraints is:</a:t>
            </a:r>
          </a:p>
          <a:p>
            <a:pPr marL="0" indent="0" algn="ctr">
              <a:buNone/>
            </a:pPr>
            <a:r>
              <a:rPr lang="en-US"/>
              <a:t>Earliest finish time ≥ Earliest finish time for predecessor + Expected activity time</a:t>
            </a:r>
          </a:p>
          <a:p>
            <a:pPr marL="0" indent="0" algn="ctr">
              <a:buNone/>
            </a:pPr>
            <a:r>
              <a:rPr lang="en-US"/>
              <a:t>EF ≥ EF</a:t>
            </a:r>
            <a:r>
              <a:rPr lang="en-US" baseline="-25000"/>
              <a:t>predecessor</a:t>
            </a:r>
            <a:r>
              <a:rPr lang="en-US"/>
              <a:t> + (t - Y)</a:t>
            </a:r>
          </a:p>
          <a:p>
            <a:pPr marL="0" indent="0" algn="ctr">
              <a:buNone/>
            </a:pPr>
            <a:r>
              <a:rPr lang="en-US"/>
              <a:t>or </a:t>
            </a:r>
          </a:p>
          <a:p>
            <a:pPr marL="0" indent="0" algn="ctr">
              <a:buNone/>
            </a:pPr>
            <a:r>
              <a:rPr lang="en-US"/>
              <a:t>X ≥ X</a:t>
            </a:r>
            <a:r>
              <a:rPr lang="en-US" baseline="-25000"/>
              <a:t>predecessor</a:t>
            </a:r>
            <a:r>
              <a:rPr lang="en-US"/>
              <a:t> + (t - Y)</a:t>
            </a:r>
          </a:p>
        </p:txBody>
      </p:sp>
      <p:sp>
        <p:nvSpPr>
          <p:cNvPr id="4" name="Slide Number Placeholder 3">
            <a:extLst>
              <a:ext uri="{FF2B5EF4-FFF2-40B4-BE49-F238E27FC236}">
                <a16:creationId xmlns:a16="http://schemas.microsoft.com/office/drawing/2014/main" id="{87C3B3C6-2322-4CE6-B5AB-17E1D12043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Tree>
    <p:extLst>
      <p:ext uri="{BB962C8B-B14F-4D97-AF65-F5344CB8AC3E}">
        <p14:creationId xmlns:p14="http://schemas.microsoft.com/office/powerpoint/2010/main" val="229490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45EF7-03A7-97C4-4EDC-D44311A497D7}"/>
              </a:ext>
            </a:extLst>
          </p:cNvPr>
          <p:cNvSpPr>
            <a:spLocks noGrp="1"/>
          </p:cNvSpPr>
          <p:nvPr>
            <p:ph type="title"/>
          </p:nvPr>
        </p:nvSpPr>
        <p:spPr/>
        <p:txBody>
          <a:bodyPr/>
          <a:lstStyle/>
          <a:p>
            <a:r>
              <a:rPr lang="en-US"/>
              <a:t>Constraint for each activity</a:t>
            </a:r>
          </a:p>
        </p:txBody>
      </p:sp>
      <p:sp>
        <p:nvSpPr>
          <p:cNvPr id="3" name="Content Placeholder 2">
            <a:extLst>
              <a:ext uri="{FF2B5EF4-FFF2-40B4-BE49-F238E27FC236}">
                <a16:creationId xmlns:a16="http://schemas.microsoft.com/office/drawing/2014/main" id="{F4C7F562-2C81-69A6-5DD1-7DEF1346A992}"/>
              </a:ext>
            </a:extLst>
          </p:cNvPr>
          <p:cNvSpPr>
            <a:spLocks noGrp="1"/>
          </p:cNvSpPr>
          <p:nvPr>
            <p:ph idx="1"/>
          </p:nvPr>
        </p:nvSpPr>
        <p:spPr/>
        <p:txBody>
          <a:bodyPr>
            <a:normAutofit/>
          </a:bodyPr>
          <a:lstStyle/>
          <a:p>
            <a:pPr marL="0" indent="0">
              <a:buNone/>
            </a:pPr>
            <a:r>
              <a:rPr lang="en-US"/>
              <a:t>For activity A:</a:t>
            </a:r>
          </a:p>
          <a:p>
            <a:pPr marL="0" indent="0" algn="ctr">
              <a:buNone/>
            </a:pPr>
            <a:r>
              <a:rPr lang="en-US"/>
              <a:t>X</a:t>
            </a:r>
            <a:r>
              <a:rPr lang="en-US" baseline="-25000"/>
              <a:t>A</a:t>
            </a:r>
            <a:r>
              <a:rPr lang="en-US"/>
              <a:t> ≥ X</a:t>
            </a:r>
            <a:r>
              <a:rPr lang="en-US" baseline="-25000"/>
              <a:t>start</a:t>
            </a:r>
            <a:r>
              <a:rPr lang="en-US"/>
              <a:t> + (2 - Y</a:t>
            </a:r>
            <a:r>
              <a:rPr lang="en-US" baseline="-25000"/>
              <a:t>A</a:t>
            </a:r>
            <a:r>
              <a:rPr lang="en-US"/>
              <a:t>)</a:t>
            </a:r>
          </a:p>
          <a:p>
            <a:pPr marL="0" indent="0" algn="ctr">
              <a:buNone/>
            </a:pPr>
            <a:r>
              <a:rPr lang="en-US"/>
              <a:t>or X</a:t>
            </a:r>
            <a:r>
              <a:rPr lang="en-US" baseline="-25000"/>
              <a:t>A</a:t>
            </a:r>
            <a:r>
              <a:rPr lang="en-US"/>
              <a:t> - X</a:t>
            </a:r>
            <a:r>
              <a:rPr lang="en-US" baseline="-25000"/>
              <a:t>start</a:t>
            </a:r>
            <a:r>
              <a:rPr lang="en-US"/>
              <a:t> + Y</a:t>
            </a:r>
            <a:r>
              <a:rPr lang="en-US" baseline="-25000"/>
              <a:t>A</a:t>
            </a:r>
            <a:r>
              <a:rPr lang="en-US"/>
              <a:t> ≥ 2</a:t>
            </a:r>
          </a:p>
          <a:p>
            <a:pPr marL="0" indent="0">
              <a:buNone/>
            </a:pPr>
            <a:r>
              <a:rPr lang="en-US"/>
              <a:t>For activity B:</a:t>
            </a:r>
          </a:p>
          <a:p>
            <a:pPr marL="0" indent="0" algn="ctr">
              <a:buNone/>
            </a:pPr>
            <a:r>
              <a:rPr lang="en-US"/>
              <a:t>X</a:t>
            </a:r>
            <a:r>
              <a:rPr lang="en-US" baseline="-25000"/>
              <a:t>B</a:t>
            </a:r>
            <a:r>
              <a:rPr lang="en-US"/>
              <a:t> - X</a:t>
            </a:r>
            <a:r>
              <a:rPr lang="en-US" baseline="-25000"/>
              <a:t>start</a:t>
            </a:r>
            <a:r>
              <a:rPr lang="en-US"/>
              <a:t> + Y</a:t>
            </a:r>
            <a:r>
              <a:rPr lang="en-US" baseline="-25000"/>
              <a:t>B</a:t>
            </a:r>
            <a:r>
              <a:rPr lang="en-US"/>
              <a:t> ≥ 3</a:t>
            </a:r>
          </a:p>
          <a:p>
            <a:pPr marL="0" indent="0">
              <a:buNone/>
            </a:pPr>
            <a:r>
              <a:rPr lang="en-US"/>
              <a:t>For activity C:</a:t>
            </a:r>
          </a:p>
          <a:p>
            <a:pPr marL="0" indent="0" algn="ctr">
              <a:buNone/>
            </a:pPr>
            <a:r>
              <a:rPr lang="en-US"/>
              <a:t>X</a:t>
            </a:r>
            <a:r>
              <a:rPr lang="en-US" baseline="-25000"/>
              <a:t>C</a:t>
            </a:r>
            <a:r>
              <a:rPr lang="en-US"/>
              <a:t> - X</a:t>
            </a:r>
            <a:r>
              <a:rPr lang="en-US" baseline="-25000"/>
              <a:t>A</a:t>
            </a:r>
            <a:r>
              <a:rPr lang="en-US"/>
              <a:t> + Y</a:t>
            </a:r>
            <a:r>
              <a:rPr lang="en-US" baseline="-25000"/>
              <a:t>C</a:t>
            </a:r>
            <a:r>
              <a:rPr lang="en-US"/>
              <a:t> ≥ 2</a:t>
            </a:r>
          </a:p>
          <a:p>
            <a:pPr marL="0" indent="0">
              <a:buNone/>
            </a:pPr>
            <a:r>
              <a:rPr lang="en-US"/>
              <a:t>For activity D:</a:t>
            </a:r>
          </a:p>
          <a:p>
            <a:pPr marL="0" indent="0" algn="ctr">
              <a:buNone/>
            </a:pPr>
            <a:r>
              <a:rPr lang="en-US"/>
              <a:t>X</a:t>
            </a:r>
            <a:r>
              <a:rPr lang="en-US" baseline="-25000"/>
              <a:t>D</a:t>
            </a:r>
            <a:r>
              <a:rPr lang="en-US"/>
              <a:t> - X</a:t>
            </a:r>
            <a:r>
              <a:rPr lang="en-US" baseline="-25000"/>
              <a:t>B</a:t>
            </a:r>
            <a:r>
              <a:rPr lang="en-US"/>
              <a:t> + Y</a:t>
            </a:r>
            <a:r>
              <a:rPr lang="en-US" baseline="-25000"/>
              <a:t>D</a:t>
            </a:r>
            <a:r>
              <a:rPr lang="en-US"/>
              <a:t> ≥ 4</a:t>
            </a:r>
          </a:p>
        </p:txBody>
      </p:sp>
      <p:sp>
        <p:nvSpPr>
          <p:cNvPr id="4" name="Slide Number Placeholder 3">
            <a:extLst>
              <a:ext uri="{FF2B5EF4-FFF2-40B4-BE49-F238E27FC236}">
                <a16:creationId xmlns:a16="http://schemas.microsoft.com/office/drawing/2014/main" id="{521D8FF0-877F-0CFF-D87E-89951F6146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Tree>
    <p:extLst>
      <p:ext uri="{BB962C8B-B14F-4D97-AF65-F5344CB8AC3E}">
        <p14:creationId xmlns:p14="http://schemas.microsoft.com/office/powerpoint/2010/main" val="17759519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A4053-BF49-AD6C-B88F-9784B58B404B}"/>
              </a:ext>
            </a:extLst>
          </p:cNvPr>
          <p:cNvSpPr>
            <a:spLocks noGrp="1"/>
          </p:cNvSpPr>
          <p:nvPr>
            <p:ph type="title"/>
          </p:nvPr>
        </p:nvSpPr>
        <p:spPr/>
        <p:txBody>
          <a:bodyPr/>
          <a:lstStyle/>
          <a:p>
            <a:r>
              <a:rPr lang="en-US"/>
              <a:t>Constraint for each activity</a:t>
            </a:r>
          </a:p>
        </p:txBody>
      </p:sp>
      <p:sp>
        <p:nvSpPr>
          <p:cNvPr id="3" name="Content Placeholder 2">
            <a:extLst>
              <a:ext uri="{FF2B5EF4-FFF2-40B4-BE49-F238E27FC236}">
                <a16:creationId xmlns:a16="http://schemas.microsoft.com/office/drawing/2014/main" id="{F54FF56A-6FC3-8705-8977-12F52EC5CE21}"/>
              </a:ext>
            </a:extLst>
          </p:cNvPr>
          <p:cNvSpPr>
            <a:spLocks noGrp="1"/>
          </p:cNvSpPr>
          <p:nvPr>
            <p:ph idx="1"/>
          </p:nvPr>
        </p:nvSpPr>
        <p:spPr/>
        <p:txBody>
          <a:bodyPr>
            <a:normAutofit/>
          </a:bodyPr>
          <a:lstStyle/>
          <a:p>
            <a:pPr marL="0" indent="0">
              <a:buNone/>
            </a:pPr>
            <a:r>
              <a:rPr lang="en-US" sz="2000"/>
              <a:t>For activity E:</a:t>
            </a:r>
          </a:p>
          <a:p>
            <a:pPr marL="0" indent="0" algn="ctr">
              <a:buNone/>
            </a:pPr>
            <a:r>
              <a:rPr lang="en-US" sz="2000"/>
              <a:t>X</a:t>
            </a:r>
            <a:r>
              <a:rPr lang="en-US" sz="2000" baseline="-25000"/>
              <a:t>E</a:t>
            </a:r>
            <a:r>
              <a:rPr lang="en-US" sz="2000"/>
              <a:t> - X</a:t>
            </a:r>
            <a:r>
              <a:rPr lang="en-US" sz="2000" baseline="-25000"/>
              <a:t>C</a:t>
            </a:r>
            <a:r>
              <a:rPr lang="en-US" sz="2000"/>
              <a:t> + Y</a:t>
            </a:r>
            <a:r>
              <a:rPr lang="en-US" sz="2000" baseline="-25000"/>
              <a:t>E</a:t>
            </a:r>
            <a:r>
              <a:rPr lang="en-US" sz="2000"/>
              <a:t> ≥ 4</a:t>
            </a:r>
          </a:p>
          <a:p>
            <a:pPr marL="0" indent="0">
              <a:buNone/>
            </a:pPr>
            <a:r>
              <a:rPr lang="en-US" sz="2000"/>
              <a:t>For activity F:</a:t>
            </a:r>
          </a:p>
          <a:p>
            <a:pPr marL="0" indent="0" algn="ctr">
              <a:buNone/>
            </a:pPr>
            <a:r>
              <a:rPr lang="en-US" sz="2000"/>
              <a:t>X</a:t>
            </a:r>
            <a:r>
              <a:rPr lang="en-US" sz="2000" baseline="-25000"/>
              <a:t>F</a:t>
            </a:r>
            <a:r>
              <a:rPr lang="en-US" sz="2000"/>
              <a:t> - X</a:t>
            </a:r>
            <a:r>
              <a:rPr lang="en-US" sz="2000" baseline="-25000"/>
              <a:t>C</a:t>
            </a:r>
            <a:r>
              <a:rPr lang="en-US" sz="2000"/>
              <a:t> + Y</a:t>
            </a:r>
            <a:r>
              <a:rPr lang="en-US" sz="2000" baseline="-25000"/>
              <a:t>F</a:t>
            </a:r>
            <a:r>
              <a:rPr lang="en-US" sz="2000"/>
              <a:t> ≥ 3</a:t>
            </a:r>
          </a:p>
          <a:p>
            <a:pPr marL="0" indent="0">
              <a:buNone/>
            </a:pPr>
            <a:r>
              <a:rPr lang="en-US" sz="2000"/>
              <a:t>For activity G:</a:t>
            </a:r>
          </a:p>
          <a:p>
            <a:pPr marL="0" indent="0" algn="ctr">
              <a:buNone/>
            </a:pPr>
            <a:r>
              <a:rPr lang="en-US" sz="2000"/>
              <a:t>X</a:t>
            </a:r>
            <a:r>
              <a:rPr lang="en-US" sz="2000" baseline="-25000"/>
              <a:t>G</a:t>
            </a:r>
            <a:r>
              <a:rPr lang="en-US" sz="2000"/>
              <a:t> - X</a:t>
            </a:r>
            <a:r>
              <a:rPr lang="en-US" sz="2000" baseline="-25000"/>
              <a:t>D</a:t>
            </a:r>
            <a:r>
              <a:rPr lang="en-US" sz="2000"/>
              <a:t> + Y</a:t>
            </a:r>
            <a:r>
              <a:rPr lang="en-US" sz="2000" baseline="-25000"/>
              <a:t>G</a:t>
            </a:r>
            <a:r>
              <a:rPr lang="en-US" sz="2000"/>
              <a:t> ≥ 5</a:t>
            </a:r>
          </a:p>
          <a:p>
            <a:pPr marL="0" indent="0" algn="ctr">
              <a:buNone/>
            </a:pPr>
            <a:r>
              <a:rPr lang="en-US" sz="2000"/>
              <a:t>X</a:t>
            </a:r>
            <a:r>
              <a:rPr lang="en-US" sz="2000" baseline="-25000"/>
              <a:t>G</a:t>
            </a:r>
            <a:r>
              <a:rPr lang="en-US" sz="2000"/>
              <a:t> - X</a:t>
            </a:r>
            <a:r>
              <a:rPr lang="en-US" sz="2000" baseline="-25000"/>
              <a:t>E</a:t>
            </a:r>
            <a:r>
              <a:rPr lang="en-US" sz="2000"/>
              <a:t> + Y</a:t>
            </a:r>
            <a:r>
              <a:rPr lang="en-US" sz="2000" baseline="-25000"/>
              <a:t>G</a:t>
            </a:r>
            <a:r>
              <a:rPr lang="en-US" sz="2000"/>
              <a:t> ≥ 5</a:t>
            </a:r>
          </a:p>
          <a:p>
            <a:pPr marL="0" indent="0">
              <a:buNone/>
            </a:pPr>
            <a:r>
              <a:rPr lang="en-US" sz="2000"/>
              <a:t>For activity H:</a:t>
            </a:r>
          </a:p>
          <a:p>
            <a:pPr marL="0" indent="0" algn="ctr">
              <a:buNone/>
            </a:pPr>
            <a:r>
              <a:rPr lang="en-US" sz="2000"/>
              <a:t>X</a:t>
            </a:r>
            <a:r>
              <a:rPr lang="en-US" sz="2000" baseline="-25000"/>
              <a:t>H</a:t>
            </a:r>
            <a:r>
              <a:rPr lang="en-US" sz="2000"/>
              <a:t> - X</a:t>
            </a:r>
            <a:r>
              <a:rPr lang="en-US" sz="2000" baseline="-25000"/>
              <a:t>F</a:t>
            </a:r>
            <a:r>
              <a:rPr lang="en-US" sz="2000"/>
              <a:t> + Y</a:t>
            </a:r>
            <a:r>
              <a:rPr lang="en-US" sz="2000" baseline="-25000"/>
              <a:t>H</a:t>
            </a:r>
            <a:r>
              <a:rPr lang="en-US" sz="2000"/>
              <a:t> ≥ 2</a:t>
            </a:r>
          </a:p>
          <a:p>
            <a:pPr marL="0" indent="0" algn="ctr">
              <a:buNone/>
            </a:pPr>
            <a:r>
              <a:rPr lang="en-US" sz="2000"/>
              <a:t>X</a:t>
            </a:r>
            <a:r>
              <a:rPr lang="en-US" sz="2000" baseline="-25000"/>
              <a:t>H</a:t>
            </a:r>
            <a:r>
              <a:rPr lang="en-US" sz="2000"/>
              <a:t> - X</a:t>
            </a:r>
            <a:r>
              <a:rPr lang="en-US" sz="2000" baseline="-25000"/>
              <a:t>G</a:t>
            </a:r>
            <a:r>
              <a:rPr lang="en-US" sz="2000"/>
              <a:t> + Y</a:t>
            </a:r>
            <a:r>
              <a:rPr lang="en-US" sz="2000" baseline="-25000"/>
              <a:t>H</a:t>
            </a:r>
            <a:r>
              <a:rPr lang="en-US" sz="2000"/>
              <a:t> ≥ 2</a:t>
            </a:r>
          </a:p>
          <a:p>
            <a:pPr marL="0" indent="0">
              <a:buNone/>
            </a:pPr>
            <a:r>
              <a:rPr lang="en-US" sz="2000"/>
              <a:t>To indicate the project is finished when activity H is finished:</a:t>
            </a:r>
          </a:p>
          <a:p>
            <a:pPr marL="0" indent="0" algn="ctr">
              <a:buNone/>
            </a:pPr>
            <a:r>
              <a:rPr lang="en-US" sz="2000"/>
              <a:t>X</a:t>
            </a:r>
            <a:r>
              <a:rPr lang="en-US" sz="2000" baseline="-25000"/>
              <a:t>finish</a:t>
            </a:r>
            <a:r>
              <a:rPr lang="en-US" sz="2000"/>
              <a:t> ≥ X</a:t>
            </a:r>
            <a:r>
              <a:rPr lang="en-US" sz="2000" baseline="-25000"/>
              <a:t>H</a:t>
            </a:r>
            <a:endParaRPr lang="en-US" sz="2000"/>
          </a:p>
        </p:txBody>
      </p:sp>
      <p:sp>
        <p:nvSpPr>
          <p:cNvPr id="4" name="Slide Number Placeholder 3">
            <a:extLst>
              <a:ext uri="{FF2B5EF4-FFF2-40B4-BE49-F238E27FC236}">
                <a16:creationId xmlns:a16="http://schemas.microsoft.com/office/drawing/2014/main" id="{BFA0B61B-BBE7-2DD4-ACA8-94664562F7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Tree>
    <p:extLst>
      <p:ext uri="{BB962C8B-B14F-4D97-AF65-F5344CB8AC3E}">
        <p14:creationId xmlns:p14="http://schemas.microsoft.com/office/powerpoint/2010/main" val="28011281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58FCF6-C3DA-E2B2-849F-F03A8C7A9E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C12C8419-8806-710D-C0EB-3532B586E689}"/>
              </a:ext>
            </a:extLst>
          </p:cNvPr>
          <p:cNvPicPr>
            <a:picLocks noChangeAspect="1"/>
          </p:cNvPicPr>
          <p:nvPr/>
        </p:nvPicPr>
        <p:blipFill>
          <a:blip r:embed="rId2"/>
          <a:stretch>
            <a:fillRect/>
          </a:stretch>
        </p:blipFill>
        <p:spPr>
          <a:xfrm>
            <a:off x="0" y="1379269"/>
            <a:ext cx="12192000" cy="4099462"/>
          </a:xfrm>
          <a:prstGeom prst="rect">
            <a:avLst/>
          </a:prstGeom>
        </p:spPr>
      </p:pic>
    </p:spTree>
    <p:extLst>
      <p:ext uri="{BB962C8B-B14F-4D97-AF65-F5344CB8AC3E}">
        <p14:creationId xmlns:p14="http://schemas.microsoft.com/office/powerpoint/2010/main" val="5712834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D87BEE-5AF0-8A9E-4C86-848B260D9C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9E442CF2-93A5-4C13-F7F0-312F4FFE7EAE}"/>
              </a:ext>
            </a:extLst>
          </p:cNvPr>
          <p:cNvPicPr>
            <a:picLocks noChangeAspect="1"/>
          </p:cNvPicPr>
          <p:nvPr/>
        </p:nvPicPr>
        <p:blipFill>
          <a:blip r:embed="rId2"/>
          <a:stretch>
            <a:fillRect/>
          </a:stretch>
        </p:blipFill>
        <p:spPr>
          <a:xfrm>
            <a:off x="0" y="1509054"/>
            <a:ext cx="12192000" cy="3839891"/>
          </a:xfrm>
          <a:prstGeom prst="rect">
            <a:avLst/>
          </a:prstGeom>
        </p:spPr>
      </p:pic>
    </p:spTree>
    <p:extLst>
      <p:ext uri="{BB962C8B-B14F-4D97-AF65-F5344CB8AC3E}">
        <p14:creationId xmlns:p14="http://schemas.microsoft.com/office/powerpoint/2010/main" val="980759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D826A-D3F2-9E98-0C71-6A064895FD1B}"/>
              </a:ext>
            </a:extLst>
          </p:cNvPr>
          <p:cNvSpPr>
            <a:spLocks noGrp="1"/>
          </p:cNvSpPr>
          <p:nvPr>
            <p:ph type="title"/>
          </p:nvPr>
        </p:nvSpPr>
        <p:spPr/>
        <p:txBody>
          <a:bodyPr/>
          <a:lstStyle/>
          <a:p>
            <a:r>
              <a:rPr lang="en-US"/>
              <a:t>Project scheduling</a:t>
            </a:r>
          </a:p>
        </p:txBody>
      </p:sp>
      <p:sp>
        <p:nvSpPr>
          <p:cNvPr id="3" name="Content Placeholder 2">
            <a:extLst>
              <a:ext uri="{FF2B5EF4-FFF2-40B4-BE49-F238E27FC236}">
                <a16:creationId xmlns:a16="http://schemas.microsoft.com/office/drawing/2014/main" id="{228A9073-3732-2EA8-8A99-86C536EFF99B}"/>
              </a:ext>
            </a:extLst>
          </p:cNvPr>
          <p:cNvSpPr>
            <a:spLocks noGrp="1"/>
          </p:cNvSpPr>
          <p:nvPr>
            <p:ph idx="1"/>
          </p:nvPr>
        </p:nvSpPr>
        <p:spPr/>
        <p:txBody>
          <a:bodyPr>
            <a:normAutofit/>
          </a:bodyPr>
          <a:lstStyle/>
          <a:p>
            <a:r>
              <a:rPr lang="en-US"/>
              <a:t>The critical path method provides the critical path and its length (L). The length of the critical path is the sum of the activity times of the critical activities. In order to complete the project within L, the critical activities have to be scheduled sequentially so that they are completed within L units. The non-critical activities can be scheduled in parallel and the floats associated with these activities provide us the time slabs within which the non-critical activities can be completed. The project schedule is a time-table for carrying out the activities.</a:t>
            </a:r>
          </a:p>
          <a:p>
            <a:r>
              <a:rPr lang="en-US"/>
              <a:t>We require resources to carry out the various activities and in practice we use multiple resources. When we analyzed the project using CPM, we assumed that required amount of the resources are available at any point in time. In practice, we could encounter limited resources or have to estimate the amount of resource actually required to execute the project. </a:t>
            </a:r>
          </a:p>
        </p:txBody>
      </p:sp>
      <p:sp>
        <p:nvSpPr>
          <p:cNvPr id="4" name="Slide Number Placeholder 3">
            <a:extLst>
              <a:ext uri="{FF2B5EF4-FFF2-40B4-BE49-F238E27FC236}">
                <a16:creationId xmlns:a16="http://schemas.microsoft.com/office/drawing/2014/main" id="{2CE44C8B-7C58-A171-335C-659F021973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9F1E5487-7EB2-CD1C-30CB-66D3A8BA76DF}"/>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Srinivasan (2017)</a:t>
            </a:r>
          </a:p>
        </p:txBody>
      </p:sp>
    </p:spTree>
    <p:extLst>
      <p:ext uri="{BB962C8B-B14F-4D97-AF65-F5344CB8AC3E}">
        <p14:creationId xmlns:p14="http://schemas.microsoft.com/office/powerpoint/2010/main" val="25861766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E4726-32B3-9145-9551-D914067C8E8F}"/>
              </a:ext>
            </a:extLst>
          </p:cNvPr>
          <p:cNvSpPr>
            <a:spLocks noGrp="1"/>
          </p:cNvSpPr>
          <p:nvPr>
            <p:ph type="title"/>
          </p:nvPr>
        </p:nvSpPr>
        <p:spPr/>
        <p:txBody>
          <a:bodyPr/>
          <a:lstStyle/>
          <a:p>
            <a:r>
              <a:rPr lang="en-US"/>
              <a:t>Example</a:t>
            </a:r>
          </a:p>
        </p:txBody>
      </p:sp>
      <p:sp>
        <p:nvSpPr>
          <p:cNvPr id="3" name="Content Placeholder 2">
            <a:extLst>
              <a:ext uri="{FF2B5EF4-FFF2-40B4-BE49-F238E27FC236}">
                <a16:creationId xmlns:a16="http://schemas.microsoft.com/office/drawing/2014/main" id="{31B8DD13-B180-55CF-43A4-5ADDC20F2106}"/>
              </a:ext>
            </a:extLst>
          </p:cNvPr>
          <p:cNvSpPr>
            <a:spLocks noGrp="1"/>
          </p:cNvSpPr>
          <p:nvPr>
            <p:ph idx="1"/>
          </p:nvPr>
        </p:nvSpPr>
        <p:spPr/>
        <p:txBody>
          <a:bodyPr/>
          <a:lstStyle/>
          <a:p>
            <a:pPr marL="0" indent="0">
              <a:buNone/>
            </a:pPr>
            <a:r>
              <a:rPr lang="en-US"/>
              <a:t>Consider the project involving six activities shown in Table 14.11. The precedence and estimates of the activity times (in days) are shown in the table. Draw a schedule and find out the amount of resource required at different points in time.</a:t>
            </a:r>
          </a:p>
        </p:txBody>
      </p:sp>
      <p:sp>
        <p:nvSpPr>
          <p:cNvPr id="4" name="Slide Number Placeholder 3">
            <a:extLst>
              <a:ext uri="{FF2B5EF4-FFF2-40B4-BE49-F238E27FC236}">
                <a16:creationId xmlns:a16="http://schemas.microsoft.com/office/drawing/2014/main" id="{3918E1D6-4243-B635-651C-D39C679F64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59510913-F72D-1069-FA65-4D6F5A1E914D}"/>
              </a:ext>
            </a:extLst>
          </p:cNvPr>
          <p:cNvPicPr>
            <a:picLocks noChangeAspect="1"/>
          </p:cNvPicPr>
          <p:nvPr/>
        </p:nvPicPr>
        <p:blipFill>
          <a:blip r:embed="rId2"/>
          <a:stretch>
            <a:fillRect/>
          </a:stretch>
        </p:blipFill>
        <p:spPr>
          <a:xfrm>
            <a:off x="1342417" y="2979528"/>
            <a:ext cx="9507166" cy="2472736"/>
          </a:xfrm>
          <a:prstGeom prst="rect">
            <a:avLst/>
          </a:prstGeom>
        </p:spPr>
      </p:pic>
    </p:spTree>
    <p:extLst>
      <p:ext uri="{BB962C8B-B14F-4D97-AF65-F5344CB8AC3E}">
        <p14:creationId xmlns:p14="http://schemas.microsoft.com/office/powerpoint/2010/main" val="15949452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49F7B7-5482-9E67-1498-4EB585E2B46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8" name="Picture 7">
            <a:extLst>
              <a:ext uri="{FF2B5EF4-FFF2-40B4-BE49-F238E27FC236}">
                <a16:creationId xmlns:a16="http://schemas.microsoft.com/office/drawing/2014/main" id="{6986267D-A95E-A241-FE81-B47281C3F020}"/>
              </a:ext>
            </a:extLst>
          </p:cNvPr>
          <p:cNvPicPr>
            <a:picLocks noChangeAspect="1"/>
          </p:cNvPicPr>
          <p:nvPr/>
        </p:nvPicPr>
        <p:blipFill>
          <a:blip r:embed="rId2"/>
          <a:stretch>
            <a:fillRect/>
          </a:stretch>
        </p:blipFill>
        <p:spPr>
          <a:xfrm>
            <a:off x="1149485" y="1657613"/>
            <a:ext cx="9893030" cy="3542774"/>
          </a:xfrm>
          <a:prstGeom prst="rect">
            <a:avLst/>
          </a:prstGeom>
        </p:spPr>
      </p:pic>
    </p:spTree>
    <p:extLst>
      <p:ext uri="{BB962C8B-B14F-4D97-AF65-F5344CB8AC3E}">
        <p14:creationId xmlns:p14="http://schemas.microsoft.com/office/powerpoint/2010/main" val="1349904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13560-0384-5601-FA74-248ADF4AC8F5}"/>
              </a:ext>
            </a:extLst>
          </p:cNvPr>
          <p:cNvSpPr>
            <a:spLocks noGrp="1"/>
          </p:cNvSpPr>
          <p:nvPr>
            <p:ph type="title"/>
          </p:nvPr>
        </p:nvSpPr>
        <p:spPr/>
        <p:txBody>
          <a:bodyPr/>
          <a:lstStyle/>
          <a:p>
            <a:r>
              <a:rPr lang="en-US"/>
              <a:t>Project return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282E83-7D07-FCB3-EFEE-126BA558626A}"/>
                  </a:ext>
                </a:extLst>
              </p:cNvPr>
              <p:cNvSpPr>
                <a:spLocks noGrp="1"/>
              </p:cNvSpPr>
              <p:nvPr>
                <p:ph idx="1"/>
              </p:nvPr>
            </p:nvSpPr>
            <p:spPr/>
            <p:txBody>
              <a:bodyPr/>
              <a:lstStyle/>
              <a:p>
                <a:pPr marL="0" indent="0">
                  <a:buNone/>
                </a:pPr>
                <a:r>
                  <a:rPr lang="en-US" b="1">
                    <a:solidFill>
                      <a:srgbClr val="FF0000"/>
                    </a:solidFill>
                  </a:rPr>
                  <a:t>Return on investment (ROI) </a:t>
                </a:r>
                <a:r>
                  <a:rPr lang="en-US"/>
                  <a:t>is a measure used to evaluate projects calculated by dividing the dollar gain minus the dollar cost of a project by the cost.</a:t>
                </a:r>
              </a:p>
              <a:p>
                <a:pPr marL="0" indent="0">
                  <a:buNone/>
                </a:pPr>
                <a:endParaRPr lang="en-US" b="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𝑅𝑂𝐼</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𝑔𝑎𝑖𝑛</m:t>
                          </m:r>
                          <m:r>
                            <a:rPr lang="en-US" b="0" i="1" smtClean="0">
                              <a:latin typeface="Cambria Math" panose="02040503050406030204" pitchFamily="18" charset="0"/>
                            </a:rPr>
                            <m:t> </m:t>
                          </m:r>
                          <m:r>
                            <a:rPr lang="en-US" b="0" i="1" smtClean="0">
                              <a:latin typeface="Cambria Math" panose="02040503050406030204" pitchFamily="18" charset="0"/>
                            </a:rPr>
                            <m:t>𝑓𝑟𝑜𝑚</m:t>
                          </m:r>
                          <m:r>
                            <a:rPr lang="en-US" b="0" i="1" smtClean="0">
                              <a:latin typeface="Cambria Math" panose="02040503050406030204" pitchFamily="18" charset="0"/>
                            </a:rPr>
                            <m:t> </m:t>
                          </m:r>
                          <m:r>
                            <a:rPr lang="en-US" b="0" i="1" smtClean="0">
                              <a:latin typeface="Cambria Math" panose="02040503050406030204" pitchFamily="18" charset="0"/>
                            </a:rPr>
                            <m:t>𝑝𝑟𝑜𝑗𝑒𝑐𝑡</m:t>
                          </m:r>
                          <m:r>
                            <a:rPr lang="en-US" b="0" i="1" smtClean="0">
                              <a:latin typeface="Cambria Math" panose="02040503050406030204" pitchFamily="18" charset="0"/>
                            </a:rPr>
                            <m:t>−</m:t>
                          </m:r>
                          <m:r>
                            <a:rPr lang="en-US" b="0" i="1" smtClean="0">
                              <a:latin typeface="Cambria Math" panose="02040503050406030204" pitchFamily="18" charset="0"/>
                            </a:rPr>
                            <m:t>𝑐𝑜𝑠𝑡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𝑝𝑟𝑜𝑗𝑒𝑐𝑡</m:t>
                          </m:r>
                          <m:r>
                            <a:rPr lang="en-US" b="0" i="1" smtClean="0">
                              <a:latin typeface="Cambria Math" panose="02040503050406030204" pitchFamily="18" charset="0"/>
                            </a:rPr>
                            <m:t>)</m:t>
                          </m:r>
                        </m:num>
                        <m:den>
                          <m:r>
                            <a:rPr lang="en-US" b="0" i="1" smtClean="0">
                              <a:latin typeface="Cambria Math" panose="02040503050406030204" pitchFamily="18" charset="0"/>
                            </a:rPr>
                            <m:t>𝑐𝑜𝑠𝑡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𝑝𝑟𝑜𝑗𝑒𝑐𝑡</m:t>
                          </m:r>
                        </m:den>
                      </m:f>
                    </m:oMath>
                  </m:oMathPara>
                </a14:m>
                <a:endParaRPr lang="en-US"/>
              </a:p>
            </p:txBody>
          </p:sp>
        </mc:Choice>
        <mc:Fallback xmlns="">
          <p:sp>
            <p:nvSpPr>
              <p:cNvPr id="3" name="Content Placeholder 2">
                <a:extLst>
                  <a:ext uri="{FF2B5EF4-FFF2-40B4-BE49-F238E27FC236}">
                    <a16:creationId xmlns:a16="http://schemas.microsoft.com/office/drawing/2014/main" id="{35282E83-7D07-FCB3-EFEE-126BA558626A}"/>
                  </a:ext>
                </a:extLst>
              </p:cNvPr>
              <p:cNvSpPr>
                <a:spLocks noGrp="1" noRot="1" noChangeAspect="1" noMove="1" noResize="1" noEditPoints="1" noAdjustHandles="1" noChangeArrowheads="1" noChangeShapeType="1" noTextEdit="1"/>
              </p:cNvSpPr>
              <p:nvPr>
                <p:ph idx="1"/>
              </p:nvPr>
            </p:nvSpPr>
            <p:spPr>
              <a:blipFill>
                <a:blip r:embed="rId2"/>
                <a:stretch>
                  <a:fillRect l="-754" t="-1637" r="-69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0F4E994-6A39-992B-FC8B-E10850E7E3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B2F34200-49AC-A8BA-F29A-237A642083F9}"/>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Taylor III (2018)</a:t>
            </a:r>
          </a:p>
        </p:txBody>
      </p:sp>
    </p:spTree>
    <p:extLst>
      <p:ext uri="{BB962C8B-B14F-4D97-AF65-F5344CB8AC3E}">
        <p14:creationId xmlns:p14="http://schemas.microsoft.com/office/powerpoint/2010/main" val="36398236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8A0BB7F-FD69-D1CC-C79A-684678387F9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EC09DBCD-4B20-9DDA-B6D8-69D086C2C1A2}"/>
              </a:ext>
            </a:extLst>
          </p:cNvPr>
          <p:cNvPicPr>
            <a:picLocks noChangeAspect="1"/>
          </p:cNvPicPr>
          <p:nvPr/>
        </p:nvPicPr>
        <p:blipFill>
          <a:blip r:embed="rId2"/>
          <a:stretch>
            <a:fillRect/>
          </a:stretch>
        </p:blipFill>
        <p:spPr>
          <a:xfrm>
            <a:off x="2104061" y="580923"/>
            <a:ext cx="7983877" cy="5696153"/>
          </a:xfrm>
          <a:prstGeom prst="rect">
            <a:avLst/>
          </a:prstGeom>
        </p:spPr>
      </p:pic>
      <p:sp>
        <p:nvSpPr>
          <p:cNvPr id="2" name="Oval 1">
            <a:extLst>
              <a:ext uri="{FF2B5EF4-FFF2-40B4-BE49-F238E27FC236}">
                <a16:creationId xmlns:a16="http://schemas.microsoft.com/office/drawing/2014/main" id="{E5CC6F20-6B3B-8531-1318-9B37404C05EE}"/>
              </a:ext>
            </a:extLst>
          </p:cNvPr>
          <p:cNvSpPr/>
          <p:nvPr/>
        </p:nvSpPr>
        <p:spPr>
          <a:xfrm>
            <a:off x="4795736" y="2577830"/>
            <a:ext cx="749030" cy="232491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yriad Pro"/>
              <a:ea typeface="+mn-ea"/>
              <a:cs typeface="+mn-cs"/>
            </a:endParaRPr>
          </a:p>
        </p:txBody>
      </p:sp>
      <p:sp>
        <p:nvSpPr>
          <p:cNvPr id="3" name="Speech Bubble: Rectangle with Corners Rounded 2">
            <a:extLst>
              <a:ext uri="{FF2B5EF4-FFF2-40B4-BE49-F238E27FC236}">
                <a16:creationId xmlns:a16="http://schemas.microsoft.com/office/drawing/2014/main" id="{3A7944E6-CD09-E26F-89C8-BE0E415E1FB1}"/>
              </a:ext>
            </a:extLst>
          </p:cNvPr>
          <p:cNvSpPr/>
          <p:nvPr/>
        </p:nvSpPr>
        <p:spPr>
          <a:xfrm>
            <a:off x="4620638" y="1653702"/>
            <a:ext cx="1692613" cy="739302"/>
          </a:xfrm>
          <a:prstGeom prst="wedgeRoundRectCallout">
            <a:avLst>
              <a:gd name="adj1" fmla="val -16235"/>
              <a:gd name="adj2" fmla="val 71711"/>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Myriad Pro"/>
                <a:ea typeface="+mn-ea"/>
                <a:cs typeface="+mn-cs"/>
              </a:rPr>
              <a:t>Maximum resource =13</a:t>
            </a:r>
          </a:p>
        </p:txBody>
      </p:sp>
      <p:sp>
        <p:nvSpPr>
          <p:cNvPr id="5" name="Speech Bubble: Rectangle with Corners Rounded 4">
            <a:extLst>
              <a:ext uri="{FF2B5EF4-FFF2-40B4-BE49-F238E27FC236}">
                <a16:creationId xmlns:a16="http://schemas.microsoft.com/office/drawing/2014/main" id="{45427102-E8C7-0672-DC2B-E9C10E5CDC61}"/>
              </a:ext>
            </a:extLst>
          </p:cNvPr>
          <p:cNvSpPr/>
          <p:nvPr/>
        </p:nvSpPr>
        <p:spPr>
          <a:xfrm>
            <a:off x="7146944" y="1964986"/>
            <a:ext cx="2366708" cy="612843"/>
          </a:xfrm>
          <a:prstGeom prst="wedgeRoundRectCallout">
            <a:avLst>
              <a:gd name="adj1" fmla="val -29135"/>
              <a:gd name="adj2" fmla="val 67764"/>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Myriad Pro"/>
                <a:ea typeface="+mn-ea"/>
                <a:cs typeface="+mn-cs"/>
              </a:rPr>
              <a:t>We can schedule I between 13 and 22</a:t>
            </a:r>
          </a:p>
        </p:txBody>
      </p:sp>
      <p:sp>
        <p:nvSpPr>
          <p:cNvPr id="7" name="Speech Bubble: Rectangle with Corners Rounded 6">
            <a:extLst>
              <a:ext uri="{FF2B5EF4-FFF2-40B4-BE49-F238E27FC236}">
                <a16:creationId xmlns:a16="http://schemas.microsoft.com/office/drawing/2014/main" id="{72DDE1FF-3455-74D3-028C-8B133A6D3332}"/>
              </a:ext>
            </a:extLst>
          </p:cNvPr>
          <p:cNvSpPr/>
          <p:nvPr/>
        </p:nvSpPr>
        <p:spPr>
          <a:xfrm>
            <a:off x="5963590" y="3122577"/>
            <a:ext cx="2366708" cy="612843"/>
          </a:xfrm>
          <a:prstGeom prst="wedgeRoundRectCallout">
            <a:avLst>
              <a:gd name="adj1" fmla="val -69415"/>
              <a:gd name="adj2" fmla="val 34431"/>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Myriad Pro"/>
                <a:ea typeface="+mn-ea"/>
                <a:cs typeface="+mn-cs"/>
              </a:rPr>
              <a:t>We can schedule E between 6 and 13</a:t>
            </a:r>
          </a:p>
        </p:txBody>
      </p:sp>
    </p:spTree>
    <p:extLst>
      <p:ext uri="{BB962C8B-B14F-4D97-AF65-F5344CB8AC3E}">
        <p14:creationId xmlns:p14="http://schemas.microsoft.com/office/powerpoint/2010/main" val="40770178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8A8240-160C-41DF-8958-4646C5183B6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D9AA80ED-22BA-8EB0-F623-0BE4531A7704}"/>
              </a:ext>
            </a:extLst>
          </p:cNvPr>
          <p:cNvPicPr>
            <a:picLocks noChangeAspect="1"/>
          </p:cNvPicPr>
          <p:nvPr/>
        </p:nvPicPr>
        <p:blipFill>
          <a:blip r:embed="rId2"/>
          <a:stretch>
            <a:fillRect/>
          </a:stretch>
        </p:blipFill>
        <p:spPr>
          <a:xfrm>
            <a:off x="2116261" y="528748"/>
            <a:ext cx="7959478" cy="5800504"/>
          </a:xfrm>
          <a:prstGeom prst="rect">
            <a:avLst/>
          </a:prstGeom>
        </p:spPr>
      </p:pic>
    </p:spTree>
    <p:extLst>
      <p:ext uri="{BB962C8B-B14F-4D97-AF65-F5344CB8AC3E}">
        <p14:creationId xmlns:p14="http://schemas.microsoft.com/office/powerpoint/2010/main" val="41532440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9BE4C-CFE3-54EA-2C9D-FF63AC108D42}"/>
              </a:ext>
            </a:extLst>
          </p:cNvPr>
          <p:cNvSpPr>
            <a:spLocks noGrp="1"/>
          </p:cNvSpPr>
          <p:nvPr>
            <p:ph type="title"/>
          </p:nvPr>
        </p:nvSpPr>
        <p:spPr/>
        <p:txBody>
          <a:bodyPr/>
          <a:lstStyle/>
          <a:p>
            <a:r>
              <a:rPr lang="en-US"/>
              <a:t>Managing with limited resources</a:t>
            </a:r>
          </a:p>
        </p:txBody>
      </p:sp>
      <p:sp>
        <p:nvSpPr>
          <p:cNvPr id="3" name="Content Placeholder 2">
            <a:extLst>
              <a:ext uri="{FF2B5EF4-FFF2-40B4-BE49-F238E27FC236}">
                <a16:creationId xmlns:a16="http://schemas.microsoft.com/office/drawing/2014/main" id="{0F454152-EC2F-36DE-BC73-47FF78150023}"/>
              </a:ext>
            </a:extLst>
          </p:cNvPr>
          <p:cNvSpPr>
            <a:spLocks noGrp="1"/>
          </p:cNvSpPr>
          <p:nvPr>
            <p:ph idx="1"/>
          </p:nvPr>
        </p:nvSpPr>
        <p:spPr/>
        <p:txBody>
          <a:bodyPr>
            <a:normAutofit/>
          </a:bodyPr>
          <a:lstStyle/>
          <a:p>
            <a:r>
              <a:rPr lang="en-US"/>
              <a:t>Above example explained a way to compute the minimum amount of the resource required (say, </a:t>
            </a:r>
            <a:r>
              <a:rPr lang="en-US" i="1"/>
              <a:t>R</a:t>
            </a:r>
            <a:r>
              <a:rPr lang="en-US"/>
              <a:t>) to schedule and complete the project within </a:t>
            </a:r>
            <a:r>
              <a:rPr lang="en-US" i="1"/>
              <a:t>L </a:t>
            </a:r>
            <a:r>
              <a:rPr lang="en-US"/>
              <a:t>units. The approach explained through this illustration is heuristic and is not expected to guarantee the optimum always. Better methods are available to find the minimum amount of resource available.</a:t>
            </a:r>
          </a:p>
          <a:p>
            <a:r>
              <a:rPr lang="en-US"/>
              <a:t>It is also possible that we have fewer than R amount of the resource. This means that some activities have to delayed to get the resources which would delay the project completion beyond </a:t>
            </a:r>
            <a:r>
              <a:rPr lang="en-US" i="1"/>
              <a:t>L</a:t>
            </a:r>
            <a:r>
              <a:rPr lang="en-US"/>
              <a:t>. The next issue is to find out the completion time of the project considering limited resources.</a:t>
            </a:r>
          </a:p>
          <a:p>
            <a:r>
              <a:rPr lang="en-US"/>
              <a:t>We present a heuristic solution using the following rule: From the list of activities that are available, schedule the activity that takes minimum time for the required amount of resource is available. This is an adaptation of the familiar shortest processing time (SPT) rule.</a:t>
            </a:r>
          </a:p>
        </p:txBody>
      </p:sp>
      <p:sp>
        <p:nvSpPr>
          <p:cNvPr id="4" name="Slide Number Placeholder 3">
            <a:extLst>
              <a:ext uri="{FF2B5EF4-FFF2-40B4-BE49-F238E27FC236}">
                <a16:creationId xmlns:a16="http://schemas.microsoft.com/office/drawing/2014/main" id="{CA8CF5CA-46AC-9D62-029F-852BB74D0A5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B3E8BDA7-D9B0-5A03-220E-7BE5C7227225}"/>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Srinivasan (2017)</a:t>
            </a:r>
          </a:p>
        </p:txBody>
      </p:sp>
    </p:spTree>
    <p:extLst>
      <p:ext uri="{BB962C8B-B14F-4D97-AF65-F5344CB8AC3E}">
        <p14:creationId xmlns:p14="http://schemas.microsoft.com/office/powerpoint/2010/main" val="10423339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FF79-E15D-829E-0F6F-38D88130E35F}"/>
              </a:ext>
            </a:extLst>
          </p:cNvPr>
          <p:cNvSpPr>
            <a:spLocks noGrp="1"/>
          </p:cNvSpPr>
          <p:nvPr>
            <p:ph type="title"/>
          </p:nvPr>
        </p:nvSpPr>
        <p:spPr/>
        <p:txBody>
          <a:bodyPr/>
          <a:lstStyle/>
          <a:p>
            <a:r>
              <a:rPr lang="en-US"/>
              <a:t>Example</a:t>
            </a:r>
          </a:p>
        </p:txBody>
      </p:sp>
      <p:sp>
        <p:nvSpPr>
          <p:cNvPr id="3" name="Content Placeholder 2">
            <a:extLst>
              <a:ext uri="{FF2B5EF4-FFF2-40B4-BE49-F238E27FC236}">
                <a16:creationId xmlns:a16="http://schemas.microsoft.com/office/drawing/2014/main" id="{F1B246F5-4B8B-1084-FAC2-E8B47F4CAF3C}"/>
              </a:ext>
            </a:extLst>
          </p:cNvPr>
          <p:cNvSpPr>
            <a:spLocks noGrp="1"/>
          </p:cNvSpPr>
          <p:nvPr>
            <p:ph idx="1"/>
          </p:nvPr>
        </p:nvSpPr>
        <p:spPr/>
        <p:txBody>
          <a:bodyPr/>
          <a:lstStyle/>
          <a:p>
            <a:pPr marL="0" indent="0">
              <a:buNone/>
            </a:pPr>
            <a:r>
              <a:rPr lang="en-US"/>
              <a:t>Consider the project involving six activities shown in Table 14.12. The precedence and estimates of the activity times (in days) are shown in the table. Schedule the activities to determine the project completion time if only 6 units of the resource is available.</a:t>
            </a:r>
          </a:p>
        </p:txBody>
      </p:sp>
      <p:sp>
        <p:nvSpPr>
          <p:cNvPr id="4" name="Slide Number Placeholder 3">
            <a:extLst>
              <a:ext uri="{FF2B5EF4-FFF2-40B4-BE49-F238E27FC236}">
                <a16:creationId xmlns:a16="http://schemas.microsoft.com/office/drawing/2014/main" id="{557AB4C8-E145-9D76-F2D4-F711137094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8" name="Picture 7">
            <a:extLst>
              <a:ext uri="{FF2B5EF4-FFF2-40B4-BE49-F238E27FC236}">
                <a16:creationId xmlns:a16="http://schemas.microsoft.com/office/drawing/2014/main" id="{3F5C2D1D-16A1-B460-BE86-4BE9F012DE84}"/>
              </a:ext>
            </a:extLst>
          </p:cNvPr>
          <p:cNvPicPr>
            <a:picLocks noChangeAspect="1"/>
          </p:cNvPicPr>
          <p:nvPr/>
        </p:nvPicPr>
        <p:blipFill>
          <a:blip r:embed="rId2"/>
          <a:stretch>
            <a:fillRect/>
          </a:stretch>
        </p:blipFill>
        <p:spPr>
          <a:xfrm>
            <a:off x="1410130" y="2917167"/>
            <a:ext cx="9371740" cy="2471042"/>
          </a:xfrm>
          <a:prstGeom prst="rect">
            <a:avLst/>
          </a:prstGeom>
        </p:spPr>
      </p:pic>
    </p:spTree>
    <p:extLst>
      <p:ext uri="{BB962C8B-B14F-4D97-AF65-F5344CB8AC3E}">
        <p14:creationId xmlns:p14="http://schemas.microsoft.com/office/powerpoint/2010/main" val="42143617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0D13A-2D1E-AEA5-1799-462A7610463E}"/>
              </a:ext>
            </a:extLst>
          </p:cNvPr>
          <p:cNvSpPr>
            <a:spLocks noGrp="1"/>
          </p:cNvSpPr>
          <p:nvPr>
            <p:ph type="title"/>
          </p:nvPr>
        </p:nvSpPr>
        <p:spPr/>
        <p:txBody>
          <a:bodyPr/>
          <a:lstStyle/>
          <a:p>
            <a:r>
              <a:rPr lang="en-US"/>
              <a:t>The computations when activities are chosen based on the SPT rule</a:t>
            </a:r>
          </a:p>
        </p:txBody>
      </p:sp>
      <p:sp>
        <p:nvSpPr>
          <p:cNvPr id="4" name="Slide Number Placeholder 3">
            <a:extLst>
              <a:ext uri="{FF2B5EF4-FFF2-40B4-BE49-F238E27FC236}">
                <a16:creationId xmlns:a16="http://schemas.microsoft.com/office/drawing/2014/main" id="{C0851063-BF25-AF38-086A-6C60A159FEF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6015DB80-AF84-BF3F-81A8-AE9B31891D2D}"/>
              </a:ext>
            </a:extLst>
          </p:cNvPr>
          <p:cNvPicPr>
            <a:picLocks noChangeAspect="1"/>
          </p:cNvPicPr>
          <p:nvPr/>
        </p:nvPicPr>
        <p:blipFill>
          <a:blip r:embed="rId2"/>
          <a:stretch>
            <a:fillRect/>
          </a:stretch>
        </p:blipFill>
        <p:spPr>
          <a:xfrm>
            <a:off x="1069436" y="1669345"/>
            <a:ext cx="10053128" cy="4438088"/>
          </a:xfrm>
          <a:prstGeom prst="rect">
            <a:avLst/>
          </a:prstGeom>
        </p:spPr>
      </p:pic>
    </p:spTree>
    <p:extLst>
      <p:ext uri="{BB962C8B-B14F-4D97-AF65-F5344CB8AC3E}">
        <p14:creationId xmlns:p14="http://schemas.microsoft.com/office/powerpoint/2010/main" val="3375842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0AE91-940B-2D08-061C-EC4BA1760D79}"/>
              </a:ext>
            </a:extLst>
          </p:cNvPr>
          <p:cNvSpPr>
            <a:spLocks noGrp="1"/>
          </p:cNvSpPr>
          <p:nvPr>
            <p:ph type="title"/>
          </p:nvPr>
        </p:nvSpPr>
        <p:spPr/>
        <p:txBody>
          <a:bodyPr/>
          <a:lstStyle/>
          <a:p>
            <a:r>
              <a:rPr lang="en-US"/>
              <a:t>Managing with limited resources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4ABEA1-CCD5-43BB-E5A5-1529F9EADD80}"/>
                  </a:ext>
                </a:extLst>
              </p:cNvPr>
              <p:cNvSpPr>
                <a:spLocks noGrp="1"/>
              </p:cNvSpPr>
              <p:nvPr>
                <p:ph idx="1"/>
              </p:nvPr>
            </p:nvSpPr>
            <p:spPr/>
            <p:txBody>
              <a:bodyPr/>
              <a:lstStyle/>
              <a:p>
                <a:r>
                  <a:rPr lang="en-US"/>
                  <a:t>If there are n activities, any feasible permutation of the activities (satisfying the precedence) provides a solution. If sufficient resources are not available, we can wait till the necessary amount of resource is available and schedule the activity. The rule helps in obtaining one out of the feasible permutations that give us a solution.</a:t>
                </a:r>
              </a:p>
              <a:p>
                <a:r>
                  <a:rPr lang="en-US"/>
                  <a:t>Researchers have developed rules specific to project management. Some of these are:</a:t>
                </a:r>
              </a:p>
              <a:p>
                <a:pPr marL="914400" lvl="1" indent="-457200">
                  <a:buFont typeface="+mj-lt"/>
                  <a:buAutoNum type="arabicPeriod"/>
                </a:pPr>
                <a:r>
                  <a:rPr lang="en-US" b="1">
                    <a:solidFill>
                      <a:srgbClr val="FF0000"/>
                    </a:solidFill>
                  </a:rPr>
                  <a:t>Minimum number of resources: </a:t>
                </a:r>
                <a:r>
                  <a:rPr lang="en-US"/>
                  <a:t>Among the set of activities that are available (based on precedence) and that can be scheduled (based on resources available and required), choose the activity that uses minimum resources.</a:t>
                </a:r>
              </a:p>
              <a:p>
                <a:pPr marL="914400" lvl="1" indent="-457200">
                  <a:buFont typeface="+mj-lt"/>
                  <a:buAutoNum type="arabicPeriod"/>
                </a:pPr>
                <a:r>
                  <a:rPr lang="en-US" b="1">
                    <a:solidFill>
                      <a:srgbClr val="FF0000"/>
                    </a:solidFill>
                  </a:rPr>
                  <a:t>Resource over time (ROT): </a:t>
                </a:r>
                <a:r>
                  <a:rPr lang="en-US"/>
                  <a:t>Among the set of activities that are available (based on precedence) and that can be scheduled (based on resources available and required), choose the activity that has the largest ROT value.</a:t>
                </a:r>
              </a:p>
              <a:p>
                <a:pPr marL="457200" lvl="1" indent="0">
                  <a:buNone/>
                </a:pPr>
                <a:r>
                  <a:rPr lang="en-US"/>
                  <a:t>The ROT value for an activity is calculated as follows: For activity </a:t>
                </a:r>
                <a:r>
                  <a:rPr lang="en-US" i="1"/>
                  <a:t>j</a:t>
                </a:r>
                <a:r>
                  <a:rPr lang="en-US"/>
                  <a:t>, find all the paths from </a:t>
                </a:r>
                <a:r>
                  <a:rPr lang="en-US" i="1"/>
                  <a:t>j</a:t>
                </a:r>
                <a:r>
                  <a:rPr lang="en-US"/>
                  <a:t> to destination. For each path </a:t>
                </a:r>
                <a:r>
                  <a:rPr lang="en-US" i="1"/>
                  <a:t>p</a:t>
                </a:r>
                <a:r>
                  <a:rPr lang="en-US"/>
                  <a:t>, calculate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𝑝</m:t>
                        </m:r>
                      </m:sub>
                    </m:sSub>
                    <m:r>
                      <a:rPr lang="en-US" b="0" i="1" smtClean="0">
                        <a:latin typeface="Cambria Math" panose="02040503050406030204" pitchFamily="18" charset="0"/>
                      </a:rPr>
                      <m:t>=</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𝑘</m:t>
                        </m: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𝑘</m:t>
                                </m:r>
                              </m:sub>
                            </m:sSub>
                          </m:num>
                          <m:den>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𝑘</m:t>
                                </m:r>
                              </m:sub>
                            </m:sSub>
                          </m:den>
                        </m:f>
                      </m:e>
                    </m:nary>
                  </m:oMath>
                </a14:m>
                <a:r>
                  <a:rPr lang="en-US"/>
                  <a:t>, where </a:t>
                </a:r>
                <a:r>
                  <a:rPr lang="en-US" i="1"/>
                  <a:t>k</a:t>
                </a:r>
                <a:r>
                  <a:rPr lang="en-US"/>
                  <a:t> is an arc in path </a:t>
                </a:r>
                <a:r>
                  <a:rPr lang="en-US" i="1"/>
                  <a:t>p</a:t>
                </a:r>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𝑘</m:t>
                        </m:r>
                      </m:sub>
                    </m:sSub>
                  </m:oMath>
                </a14:m>
                <a:r>
                  <a:rPr lang="en-US"/>
                  <a:t> is the resource required for activity </a:t>
                </a:r>
                <a:r>
                  <a:rPr lang="en-US" i="1"/>
                  <a:t>k</a:t>
                </a:r>
                <a:r>
                  <a:rPr lang="en-US"/>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𝑘</m:t>
                        </m:r>
                      </m:sub>
                    </m:sSub>
                  </m:oMath>
                </a14:m>
                <a:r>
                  <a:rPr lang="en-US"/>
                  <a:t> is the duration for activity </a:t>
                </a:r>
                <a:r>
                  <a:rPr lang="en-US" i="1"/>
                  <a:t>k</a:t>
                </a:r>
                <a:r>
                  <a:rPr lang="en-US"/>
                  <a:t>. The ROT value for activity </a:t>
                </a:r>
                <a:r>
                  <a:rPr lang="en-US" i="1"/>
                  <a:t>j</a:t>
                </a:r>
                <a:r>
                  <a:rPr lang="en-US"/>
                  <a:t> is the minimum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𝑝</m:t>
                        </m:r>
                      </m:sub>
                    </m:sSub>
                    <m:r>
                      <a:rPr lang="en-US" b="0" i="1" smtClean="0">
                        <a:latin typeface="Cambria Math" panose="02040503050406030204" pitchFamily="18" charset="0"/>
                      </a:rPr>
                      <m:t> </m:t>
                    </m:r>
                  </m:oMath>
                </a14:m>
                <a:r>
                  <a:rPr lang="en-US"/>
                  <a:t>values.</a:t>
                </a:r>
              </a:p>
            </p:txBody>
          </p:sp>
        </mc:Choice>
        <mc:Fallback xmlns="">
          <p:sp>
            <p:nvSpPr>
              <p:cNvPr id="3" name="Content Placeholder 2">
                <a:extLst>
                  <a:ext uri="{FF2B5EF4-FFF2-40B4-BE49-F238E27FC236}">
                    <a16:creationId xmlns:a16="http://schemas.microsoft.com/office/drawing/2014/main" id="{884ABEA1-CCD5-43BB-E5A5-1529F9EADD80}"/>
                  </a:ext>
                </a:extLst>
              </p:cNvPr>
              <p:cNvSpPr>
                <a:spLocks noGrp="1" noRot="1" noChangeAspect="1" noMove="1" noResize="1" noEditPoints="1" noAdjustHandles="1" noChangeArrowheads="1" noChangeShapeType="1" noTextEdit="1"/>
              </p:cNvSpPr>
              <p:nvPr>
                <p:ph idx="1"/>
              </p:nvPr>
            </p:nvSpPr>
            <p:spPr>
              <a:blipFill>
                <a:blip r:embed="rId2"/>
                <a:stretch>
                  <a:fillRect l="-696" t="-1637" r="-696" b="-138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C8B01CF-B322-15B2-A049-99E9C9CA8D0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BB2E98F9-036C-28F5-280F-364865D44995}"/>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Srinivasan (2017)</a:t>
            </a:r>
          </a:p>
        </p:txBody>
      </p:sp>
    </p:spTree>
    <p:extLst>
      <p:ext uri="{BB962C8B-B14F-4D97-AF65-F5344CB8AC3E}">
        <p14:creationId xmlns:p14="http://schemas.microsoft.com/office/powerpoint/2010/main" val="40012128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2E1CF-520B-77D3-076A-C0A7577057C9}"/>
              </a:ext>
            </a:extLst>
          </p:cNvPr>
          <p:cNvSpPr>
            <a:spLocks noGrp="1"/>
          </p:cNvSpPr>
          <p:nvPr>
            <p:ph type="title"/>
          </p:nvPr>
        </p:nvSpPr>
        <p:spPr/>
        <p:txBody>
          <a:bodyPr/>
          <a:lstStyle/>
          <a:p>
            <a:r>
              <a:rPr lang="en-US"/>
              <a:t>Example</a:t>
            </a:r>
          </a:p>
        </p:txBody>
      </p:sp>
      <p:sp>
        <p:nvSpPr>
          <p:cNvPr id="3" name="Content Placeholder 2">
            <a:extLst>
              <a:ext uri="{FF2B5EF4-FFF2-40B4-BE49-F238E27FC236}">
                <a16:creationId xmlns:a16="http://schemas.microsoft.com/office/drawing/2014/main" id="{DC6D5442-89CB-061F-57BC-4E36250ACAE4}"/>
              </a:ext>
            </a:extLst>
          </p:cNvPr>
          <p:cNvSpPr>
            <a:spLocks noGrp="1"/>
          </p:cNvSpPr>
          <p:nvPr>
            <p:ph idx="1"/>
          </p:nvPr>
        </p:nvSpPr>
        <p:spPr/>
        <p:txBody>
          <a:bodyPr/>
          <a:lstStyle/>
          <a:p>
            <a:pPr marL="0" indent="0">
              <a:buNone/>
            </a:pPr>
            <a:r>
              <a:rPr lang="en-US"/>
              <a:t>Consider the project involving six activities shown in Table 14.14. The precedence and estimates of the activity times (in days) are shown in the table. Calculate ROT values for the activities and find the corresponding order.</a:t>
            </a:r>
          </a:p>
        </p:txBody>
      </p:sp>
      <p:sp>
        <p:nvSpPr>
          <p:cNvPr id="4" name="Slide Number Placeholder 3">
            <a:extLst>
              <a:ext uri="{FF2B5EF4-FFF2-40B4-BE49-F238E27FC236}">
                <a16:creationId xmlns:a16="http://schemas.microsoft.com/office/drawing/2014/main" id="{E255DBF1-04D9-2585-60CD-910E6B3CD1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8ED33864-F5EF-D25F-96DE-3480393C3721}"/>
              </a:ext>
            </a:extLst>
          </p:cNvPr>
          <p:cNvPicPr>
            <a:picLocks noChangeAspect="1"/>
          </p:cNvPicPr>
          <p:nvPr/>
        </p:nvPicPr>
        <p:blipFill>
          <a:blip r:embed="rId2"/>
          <a:stretch>
            <a:fillRect/>
          </a:stretch>
        </p:blipFill>
        <p:spPr>
          <a:xfrm>
            <a:off x="1391055" y="3037709"/>
            <a:ext cx="9409889" cy="2334136"/>
          </a:xfrm>
          <a:prstGeom prst="rect">
            <a:avLst/>
          </a:prstGeom>
        </p:spPr>
      </p:pic>
    </p:spTree>
    <p:extLst>
      <p:ext uri="{BB962C8B-B14F-4D97-AF65-F5344CB8AC3E}">
        <p14:creationId xmlns:p14="http://schemas.microsoft.com/office/powerpoint/2010/main" val="8120790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877A-F358-E01A-EEF2-6498C6A66AA7}"/>
              </a:ext>
            </a:extLst>
          </p:cNvPr>
          <p:cNvSpPr>
            <a:spLocks noGrp="1"/>
          </p:cNvSpPr>
          <p:nvPr>
            <p:ph type="title"/>
          </p:nvPr>
        </p:nvSpPr>
        <p:spPr/>
        <p:txBody>
          <a:bodyPr/>
          <a:lstStyle/>
          <a:p>
            <a:r>
              <a:rPr lang="en-US"/>
              <a:t>Example</a:t>
            </a:r>
          </a:p>
        </p:txBody>
      </p:sp>
      <p:sp>
        <p:nvSpPr>
          <p:cNvPr id="3" name="Content Placeholder 2">
            <a:extLst>
              <a:ext uri="{FF2B5EF4-FFF2-40B4-BE49-F238E27FC236}">
                <a16:creationId xmlns:a16="http://schemas.microsoft.com/office/drawing/2014/main" id="{FF9E71C6-D0FD-2219-307C-8FF49FC26FE5}"/>
              </a:ext>
            </a:extLst>
          </p:cNvPr>
          <p:cNvSpPr>
            <a:spLocks noGrp="1"/>
          </p:cNvSpPr>
          <p:nvPr>
            <p:ph idx="1"/>
          </p:nvPr>
        </p:nvSpPr>
        <p:spPr/>
        <p:txBody>
          <a:bodyPr>
            <a:normAutofit/>
          </a:bodyPr>
          <a:lstStyle/>
          <a:p>
            <a:pPr marL="0" indent="0">
              <a:buNone/>
            </a:pPr>
            <a:r>
              <a:rPr lang="en-US" sz="2000"/>
              <a:t>The calculations for the ROT values are as follows:</a:t>
            </a:r>
          </a:p>
          <a:p>
            <a:pPr marL="0" indent="0">
              <a:buNone/>
            </a:pPr>
            <a:r>
              <a:rPr lang="en-US" sz="2000"/>
              <a:t>Activity A = minimum {3/4 + 3/6 + 3/12, 3/4 + 4/7 + 3/9} = 1.5</a:t>
            </a:r>
          </a:p>
          <a:p>
            <a:pPr marL="0" indent="0">
              <a:buNone/>
            </a:pPr>
            <a:r>
              <a:rPr lang="en-US" sz="2000"/>
              <a:t>Activity B = 2/5 + 3/5 + 3/9 = 1.333</a:t>
            </a:r>
          </a:p>
          <a:p>
            <a:pPr marL="0" indent="0">
              <a:buNone/>
            </a:pPr>
            <a:r>
              <a:rPr lang="en-US" sz="2000"/>
              <a:t>Activity C = 3/6 + 2/8 = 1. 25</a:t>
            </a:r>
          </a:p>
          <a:p>
            <a:pPr marL="0" indent="0">
              <a:buNone/>
            </a:pPr>
            <a:r>
              <a:rPr lang="en-US" sz="2000"/>
              <a:t>Activity D = 3/6 + 3/12 = 0.75</a:t>
            </a:r>
          </a:p>
          <a:p>
            <a:pPr marL="0" indent="0">
              <a:buNone/>
            </a:pPr>
            <a:r>
              <a:rPr lang="en-US" sz="2000"/>
              <a:t>Activity E = 4/7 + 3/9 = 0.905</a:t>
            </a:r>
          </a:p>
          <a:p>
            <a:pPr marL="0" indent="0">
              <a:buNone/>
            </a:pPr>
            <a:r>
              <a:rPr lang="en-US" sz="2000"/>
              <a:t>Activity F = 3/5 + 3/9 = 0.9333</a:t>
            </a:r>
          </a:p>
          <a:p>
            <a:pPr marL="0" indent="0">
              <a:buNone/>
            </a:pPr>
            <a:r>
              <a:rPr lang="en-US" sz="2000"/>
              <a:t>Activity G = 2/8 = 0.25</a:t>
            </a:r>
          </a:p>
          <a:p>
            <a:pPr marL="0" indent="0">
              <a:buNone/>
            </a:pPr>
            <a:r>
              <a:rPr lang="en-US" sz="2000"/>
              <a:t>Activity H = 3/12 = 0.25</a:t>
            </a:r>
          </a:p>
          <a:p>
            <a:pPr marL="0" indent="0">
              <a:buNone/>
            </a:pPr>
            <a:r>
              <a:rPr lang="en-US" sz="2000"/>
              <a:t>Activity I = 3/9 = 0.333.</a:t>
            </a:r>
          </a:p>
          <a:p>
            <a:pPr marL="0" indent="0">
              <a:buNone/>
            </a:pPr>
            <a:r>
              <a:rPr lang="en-US" sz="2000"/>
              <a:t>The order is A-B-C-F-E-D-I-G-H. We can use the same sequence or change the order when resource and precedence constraints necessitate the change in order.</a:t>
            </a:r>
          </a:p>
        </p:txBody>
      </p:sp>
      <p:sp>
        <p:nvSpPr>
          <p:cNvPr id="4" name="Slide Number Placeholder 3">
            <a:extLst>
              <a:ext uri="{FF2B5EF4-FFF2-40B4-BE49-F238E27FC236}">
                <a16:creationId xmlns:a16="http://schemas.microsoft.com/office/drawing/2014/main" id="{84EE3E77-66BA-46F1-4459-0791803C15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Tree>
    <p:extLst>
      <p:ext uri="{BB962C8B-B14F-4D97-AF65-F5344CB8AC3E}">
        <p14:creationId xmlns:p14="http://schemas.microsoft.com/office/powerpoint/2010/main" val="24652938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E8EB2-B9E8-71B0-C642-2DDA2610C13B}"/>
              </a:ext>
            </a:extLst>
          </p:cNvPr>
          <p:cNvSpPr>
            <a:spLocks noGrp="1"/>
          </p:cNvSpPr>
          <p:nvPr>
            <p:ph type="title"/>
          </p:nvPr>
        </p:nvSpPr>
        <p:spPr/>
        <p:txBody>
          <a:bodyPr/>
          <a:lstStyle/>
          <a:p>
            <a:r>
              <a:rPr lang="en-US"/>
              <a:t>A Critique of PERT and CPM: advantages</a:t>
            </a:r>
          </a:p>
        </p:txBody>
      </p:sp>
      <p:sp>
        <p:nvSpPr>
          <p:cNvPr id="3" name="Content Placeholder 2">
            <a:extLst>
              <a:ext uri="{FF2B5EF4-FFF2-40B4-BE49-F238E27FC236}">
                <a16:creationId xmlns:a16="http://schemas.microsoft.com/office/drawing/2014/main" id="{523F5E2C-376D-71AD-570B-9CAFE6080A67}"/>
              </a:ext>
            </a:extLst>
          </p:cNvPr>
          <p:cNvSpPr>
            <a:spLocks noGrp="1"/>
          </p:cNvSpPr>
          <p:nvPr>
            <p:ph idx="1"/>
          </p:nvPr>
        </p:nvSpPr>
        <p:spPr/>
        <p:txBody>
          <a:bodyPr/>
          <a:lstStyle/>
          <a:p>
            <a:pPr marL="457200" indent="-457200">
              <a:buFont typeface="+mj-lt"/>
              <a:buAutoNum type="arabicPeriod"/>
            </a:pPr>
            <a:r>
              <a:rPr lang="en-US"/>
              <a:t>Especially useful when scheduling and controlling large projects.</a:t>
            </a:r>
          </a:p>
          <a:p>
            <a:pPr marL="457200" indent="-457200">
              <a:buFont typeface="+mj-lt"/>
              <a:buAutoNum type="arabicPeriod"/>
            </a:pPr>
            <a:r>
              <a:rPr lang="en-US"/>
              <a:t>Straightforward concept and not mathematically complex.</a:t>
            </a:r>
          </a:p>
          <a:p>
            <a:pPr marL="457200" indent="-457200">
              <a:buFont typeface="+mj-lt"/>
              <a:buAutoNum type="arabicPeriod"/>
            </a:pPr>
            <a:r>
              <a:rPr lang="en-US"/>
              <a:t>Graphical networks help highlight relationships among project activities.</a:t>
            </a:r>
          </a:p>
          <a:p>
            <a:pPr marL="457200" indent="-457200">
              <a:buFont typeface="+mj-lt"/>
              <a:buAutoNum type="arabicPeriod"/>
            </a:pPr>
            <a:r>
              <a:rPr lang="en-US"/>
              <a:t>Critical path and slack time analyses help pinpoint activities that need to be closely watched.</a:t>
            </a:r>
          </a:p>
          <a:p>
            <a:pPr marL="457200" indent="-457200">
              <a:buFont typeface="+mj-lt"/>
              <a:buAutoNum type="arabicPeriod"/>
            </a:pPr>
            <a:r>
              <a:rPr lang="en-US"/>
              <a:t>Project documentation and graphs point out who is responsible for various activities.</a:t>
            </a:r>
          </a:p>
          <a:p>
            <a:pPr marL="457200" indent="-457200">
              <a:buFont typeface="+mj-lt"/>
              <a:buAutoNum type="arabicPeriod"/>
            </a:pPr>
            <a:r>
              <a:rPr lang="en-US"/>
              <a:t>Applicable to a wide variety of projects.</a:t>
            </a:r>
          </a:p>
          <a:p>
            <a:pPr marL="457200" indent="-457200">
              <a:buFont typeface="+mj-lt"/>
              <a:buAutoNum type="arabicPeriod"/>
            </a:pPr>
            <a:r>
              <a:rPr lang="en-US"/>
              <a:t>Useful in monitoring not only schedules but costs as well.</a:t>
            </a:r>
          </a:p>
        </p:txBody>
      </p:sp>
      <p:sp>
        <p:nvSpPr>
          <p:cNvPr id="4" name="Slide Number Placeholder 3">
            <a:extLst>
              <a:ext uri="{FF2B5EF4-FFF2-40B4-BE49-F238E27FC236}">
                <a16:creationId xmlns:a16="http://schemas.microsoft.com/office/drawing/2014/main" id="{BD33085D-97F0-AB35-2038-86A0B9754B1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5B549CBD-AAFF-1E66-D6B2-32EA37401CEE}"/>
              </a:ext>
            </a:extLst>
          </p:cNvPr>
          <p:cNvSpPr txBox="1"/>
          <p:nvPr/>
        </p:nvSpPr>
        <p:spPr>
          <a:xfrm>
            <a:off x="0" y="6411582"/>
            <a:ext cx="49416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Heizer, Render, &amp; Munson (2020)</a:t>
            </a:r>
          </a:p>
        </p:txBody>
      </p:sp>
    </p:spTree>
    <p:extLst>
      <p:ext uri="{BB962C8B-B14F-4D97-AF65-F5344CB8AC3E}">
        <p14:creationId xmlns:p14="http://schemas.microsoft.com/office/powerpoint/2010/main" val="24227267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217E6-5E7B-8A37-EB6F-2CF41F831396}"/>
              </a:ext>
            </a:extLst>
          </p:cNvPr>
          <p:cNvSpPr>
            <a:spLocks noGrp="1"/>
          </p:cNvSpPr>
          <p:nvPr>
            <p:ph type="title"/>
          </p:nvPr>
        </p:nvSpPr>
        <p:spPr/>
        <p:txBody>
          <a:bodyPr/>
          <a:lstStyle/>
          <a:p>
            <a:r>
              <a:rPr lang="en-US"/>
              <a:t>A Critique of PERT and CPM: limitations</a:t>
            </a:r>
          </a:p>
        </p:txBody>
      </p:sp>
      <p:sp>
        <p:nvSpPr>
          <p:cNvPr id="3" name="Content Placeholder 2">
            <a:extLst>
              <a:ext uri="{FF2B5EF4-FFF2-40B4-BE49-F238E27FC236}">
                <a16:creationId xmlns:a16="http://schemas.microsoft.com/office/drawing/2014/main" id="{8D242062-4D1D-1A6A-C004-D95FF16A6548}"/>
              </a:ext>
            </a:extLst>
          </p:cNvPr>
          <p:cNvSpPr>
            <a:spLocks noGrp="1"/>
          </p:cNvSpPr>
          <p:nvPr>
            <p:ph idx="1"/>
          </p:nvPr>
        </p:nvSpPr>
        <p:spPr/>
        <p:txBody>
          <a:bodyPr/>
          <a:lstStyle/>
          <a:p>
            <a:pPr marL="457200" indent="-457200">
              <a:buFont typeface="+mj-lt"/>
              <a:buAutoNum type="arabicPeriod"/>
            </a:pPr>
            <a:r>
              <a:rPr lang="en-US"/>
              <a:t>Project activities have to be clearly defined, independent, and stable in their relationships.</a:t>
            </a:r>
          </a:p>
          <a:p>
            <a:pPr marL="457200" indent="-457200">
              <a:buFont typeface="+mj-lt"/>
              <a:buAutoNum type="arabicPeriod"/>
            </a:pPr>
            <a:r>
              <a:rPr lang="en-US"/>
              <a:t>Precedence relationships must be specified and networked together.</a:t>
            </a:r>
          </a:p>
          <a:p>
            <a:pPr marL="457200" indent="-457200">
              <a:buFont typeface="+mj-lt"/>
              <a:buAutoNum type="arabicPeriod"/>
            </a:pPr>
            <a:r>
              <a:rPr lang="en-US"/>
              <a:t>Time estimates tend to be subjective and are subject to fudging by managers who fear the dangers of being overly optimistic or not pessimistic enough.</a:t>
            </a:r>
          </a:p>
          <a:p>
            <a:pPr marL="457200" indent="-457200">
              <a:buFont typeface="+mj-lt"/>
              <a:buAutoNum type="arabicPeriod"/>
            </a:pPr>
            <a:r>
              <a:rPr lang="en-US"/>
              <a:t>There is the inherent danger of placing too much emphasis on the longest, or critical, path. Near-critical paths need to be monitored closely as well.</a:t>
            </a:r>
          </a:p>
        </p:txBody>
      </p:sp>
      <p:sp>
        <p:nvSpPr>
          <p:cNvPr id="4" name="Slide Number Placeholder 3">
            <a:extLst>
              <a:ext uri="{FF2B5EF4-FFF2-40B4-BE49-F238E27FC236}">
                <a16:creationId xmlns:a16="http://schemas.microsoft.com/office/drawing/2014/main" id="{2D1FD907-DFFC-1C78-7068-8C189345AD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4C794253-E1E3-35FB-3B17-8704804327A8}"/>
              </a:ext>
            </a:extLst>
          </p:cNvPr>
          <p:cNvSpPr txBox="1"/>
          <p:nvPr/>
        </p:nvSpPr>
        <p:spPr>
          <a:xfrm>
            <a:off x="0" y="6411582"/>
            <a:ext cx="49416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Heizer, Render, &amp; Munson (2020)</a:t>
            </a:r>
          </a:p>
        </p:txBody>
      </p:sp>
    </p:spTree>
    <p:extLst>
      <p:ext uri="{BB962C8B-B14F-4D97-AF65-F5344CB8AC3E}">
        <p14:creationId xmlns:p14="http://schemas.microsoft.com/office/powerpoint/2010/main" val="299544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7AB78-FE43-1173-A9CA-CDBA7F3C910C}"/>
              </a:ext>
            </a:extLst>
          </p:cNvPr>
          <p:cNvSpPr>
            <a:spLocks noGrp="1"/>
          </p:cNvSpPr>
          <p:nvPr>
            <p:ph type="title"/>
          </p:nvPr>
        </p:nvSpPr>
        <p:spPr/>
        <p:txBody>
          <a:bodyPr/>
          <a:lstStyle/>
          <a:p>
            <a:r>
              <a:rPr lang="en-US"/>
              <a:t>Types of Development Projects</a:t>
            </a:r>
          </a:p>
        </p:txBody>
      </p:sp>
      <p:sp>
        <p:nvSpPr>
          <p:cNvPr id="4" name="Slide Number Placeholder 3">
            <a:extLst>
              <a:ext uri="{FF2B5EF4-FFF2-40B4-BE49-F238E27FC236}">
                <a16:creationId xmlns:a16="http://schemas.microsoft.com/office/drawing/2014/main" id="{781BD95C-0623-8088-51E1-3C2A321C298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B428F13D-6BCD-CCDA-169F-38845F600646}"/>
              </a:ext>
            </a:extLst>
          </p:cNvPr>
          <p:cNvPicPr>
            <a:picLocks noChangeAspect="1"/>
          </p:cNvPicPr>
          <p:nvPr/>
        </p:nvPicPr>
        <p:blipFill>
          <a:blip r:embed="rId2"/>
          <a:stretch>
            <a:fillRect/>
          </a:stretch>
        </p:blipFill>
        <p:spPr>
          <a:xfrm>
            <a:off x="2577410" y="1234161"/>
            <a:ext cx="7037179" cy="5177421"/>
          </a:xfrm>
          <a:prstGeom prst="rect">
            <a:avLst/>
          </a:prstGeom>
        </p:spPr>
      </p:pic>
      <p:sp>
        <p:nvSpPr>
          <p:cNvPr id="7" name="TextBox 6">
            <a:extLst>
              <a:ext uri="{FF2B5EF4-FFF2-40B4-BE49-F238E27FC236}">
                <a16:creationId xmlns:a16="http://schemas.microsoft.com/office/drawing/2014/main" id="{8DFFBB0D-70F2-B398-A2D4-65A4C755D64E}"/>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Jacobs &amp; Chase (2022)</a:t>
            </a:r>
          </a:p>
        </p:txBody>
      </p:sp>
    </p:spTree>
    <p:extLst>
      <p:ext uri="{BB962C8B-B14F-4D97-AF65-F5344CB8AC3E}">
        <p14:creationId xmlns:p14="http://schemas.microsoft.com/office/powerpoint/2010/main" val="1633352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FF70C-D1F0-887F-8FBF-94E91E316C54}"/>
              </a:ext>
            </a:extLst>
          </p:cNvPr>
          <p:cNvSpPr>
            <a:spLocks noGrp="1"/>
          </p:cNvSpPr>
          <p:nvPr>
            <p:ph type="title"/>
          </p:nvPr>
        </p:nvSpPr>
        <p:spPr/>
        <p:txBody>
          <a:bodyPr/>
          <a:lstStyle/>
          <a:p>
            <a:r>
              <a:rPr lang="en-US"/>
              <a:t>Work Breakdown Structure</a:t>
            </a:r>
          </a:p>
        </p:txBody>
      </p:sp>
      <p:sp>
        <p:nvSpPr>
          <p:cNvPr id="3" name="Content Placeholder 2">
            <a:extLst>
              <a:ext uri="{FF2B5EF4-FFF2-40B4-BE49-F238E27FC236}">
                <a16:creationId xmlns:a16="http://schemas.microsoft.com/office/drawing/2014/main" id="{1D5D9A2F-0763-45B1-1D3C-3F8A71507BA5}"/>
              </a:ext>
            </a:extLst>
          </p:cNvPr>
          <p:cNvSpPr>
            <a:spLocks noGrp="1"/>
          </p:cNvSpPr>
          <p:nvPr>
            <p:ph idx="1"/>
          </p:nvPr>
        </p:nvSpPr>
        <p:spPr/>
        <p:txBody>
          <a:bodyPr/>
          <a:lstStyle/>
          <a:p>
            <a:pPr marL="0" indent="0">
              <a:buNone/>
            </a:pPr>
            <a:r>
              <a:rPr lang="en-US"/>
              <a:t>A </a:t>
            </a:r>
            <a:r>
              <a:rPr lang="en-US" b="1">
                <a:solidFill>
                  <a:srgbClr val="FF0000"/>
                </a:solidFill>
              </a:rPr>
              <a:t>work breakdown structure (WBS) </a:t>
            </a:r>
            <a:r>
              <a:rPr lang="en-US"/>
              <a:t>is an organizational chart that breaks down the project into modules for planning.</a:t>
            </a:r>
          </a:p>
        </p:txBody>
      </p:sp>
      <p:sp>
        <p:nvSpPr>
          <p:cNvPr id="4" name="Slide Number Placeholder 3">
            <a:extLst>
              <a:ext uri="{FF2B5EF4-FFF2-40B4-BE49-F238E27FC236}">
                <a16:creationId xmlns:a16="http://schemas.microsoft.com/office/drawing/2014/main" id="{8DFA5396-FD6D-72B6-C35A-8DF4D7061EB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B1AAB58C-4E96-7622-EABA-EE6C35A359F0}"/>
              </a:ext>
            </a:extLst>
          </p:cNvPr>
          <p:cNvPicPr>
            <a:picLocks noChangeAspect="1"/>
          </p:cNvPicPr>
          <p:nvPr/>
        </p:nvPicPr>
        <p:blipFill>
          <a:blip r:embed="rId2"/>
          <a:stretch>
            <a:fillRect/>
          </a:stretch>
        </p:blipFill>
        <p:spPr>
          <a:xfrm>
            <a:off x="2341560" y="2259883"/>
            <a:ext cx="7508880" cy="4376305"/>
          </a:xfrm>
          <a:prstGeom prst="rect">
            <a:avLst/>
          </a:prstGeom>
        </p:spPr>
      </p:pic>
      <p:sp>
        <p:nvSpPr>
          <p:cNvPr id="7" name="TextBox 6">
            <a:extLst>
              <a:ext uri="{FF2B5EF4-FFF2-40B4-BE49-F238E27FC236}">
                <a16:creationId xmlns:a16="http://schemas.microsoft.com/office/drawing/2014/main" id="{D615D326-20CB-985E-567F-258A0AFBF186}"/>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Taylor III (2018)</a:t>
            </a:r>
          </a:p>
        </p:txBody>
      </p:sp>
    </p:spTree>
    <p:extLst>
      <p:ext uri="{BB962C8B-B14F-4D97-AF65-F5344CB8AC3E}">
        <p14:creationId xmlns:p14="http://schemas.microsoft.com/office/powerpoint/2010/main" val="582244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246E2-E790-999F-E89C-FDE222E10263}"/>
              </a:ext>
            </a:extLst>
          </p:cNvPr>
          <p:cNvSpPr>
            <a:spLocks noGrp="1"/>
          </p:cNvSpPr>
          <p:nvPr>
            <p:ph type="title"/>
          </p:nvPr>
        </p:nvSpPr>
        <p:spPr/>
        <p:txBody>
          <a:bodyPr/>
          <a:lstStyle/>
          <a:p>
            <a:r>
              <a:rPr lang="en-US"/>
              <a:t>Responsibility Assignment Matrix</a:t>
            </a:r>
          </a:p>
        </p:txBody>
      </p:sp>
      <p:sp>
        <p:nvSpPr>
          <p:cNvPr id="3" name="Content Placeholder 2">
            <a:extLst>
              <a:ext uri="{FF2B5EF4-FFF2-40B4-BE49-F238E27FC236}">
                <a16:creationId xmlns:a16="http://schemas.microsoft.com/office/drawing/2014/main" id="{FC6439CB-048F-2624-FE67-8E909CB25AD5}"/>
              </a:ext>
            </a:extLst>
          </p:cNvPr>
          <p:cNvSpPr>
            <a:spLocks noGrp="1"/>
          </p:cNvSpPr>
          <p:nvPr>
            <p:ph idx="1"/>
          </p:nvPr>
        </p:nvSpPr>
        <p:spPr/>
        <p:txBody>
          <a:bodyPr/>
          <a:lstStyle/>
          <a:p>
            <a:pPr marL="0" indent="0">
              <a:buNone/>
            </a:pPr>
            <a:r>
              <a:rPr lang="en-US"/>
              <a:t>A </a:t>
            </a:r>
            <a:r>
              <a:rPr lang="en-US" b="1">
                <a:solidFill>
                  <a:srgbClr val="FF0000"/>
                </a:solidFill>
              </a:rPr>
              <a:t>responsibility assignment matrix </a:t>
            </a:r>
            <a:r>
              <a:rPr lang="en-US"/>
              <a:t>is a table or chart that shows who is responsible for project work.</a:t>
            </a:r>
          </a:p>
        </p:txBody>
      </p:sp>
      <p:sp>
        <p:nvSpPr>
          <p:cNvPr id="4" name="Slide Number Placeholder 3">
            <a:extLst>
              <a:ext uri="{FF2B5EF4-FFF2-40B4-BE49-F238E27FC236}">
                <a16:creationId xmlns:a16="http://schemas.microsoft.com/office/drawing/2014/main" id="{6BCD1356-B060-D0A1-9F3C-9B72804C471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03ABC28D-6A79-A85A-8575-45A0478FB1CD}"/>
              </a:ext>
            </a:extLst>
          </p:cNvPr>
          <p:cNvPicPr>
            <a:picLocks noChangeAspect="1"/>
          </p:cNvPicPr>
          <p:nvPr/>
        </p:nvPicPr>
        <p:blipFill>
          <a:blip r:embed="rId2"/>
          <a:stretch>
            <a:fillRect/>
          </a:stretch>
        </p:blipFill>
        <p:spPr>
          <a:xfrm>
            <a:off x="2251834" y="2322542"/>
            <a:ext cx="7688331" cy="3838878"/>
          </a:xfrm>
          <a:prstGeom prst="rect">
            <a:avLst/>
          </a:prstGeom>
        </p:spPr>
      </p:pic>
      <p:sp>
        <p:nvSpPr>
          <p:cNvPr id="7" name="TextBox 6">
            <a:extLst>
              <a:ext uri="{FF2B5EF4-FFF2-40B4-BE49-F238E27FC236}">
                <a16:creationId xmlns:a16="http://schemas.microsoft.com/office/drawing/2014/main" id="{E89253F8-D46B-19F3-4DF2-8AE089A92D84}"/>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Taylor III (2018)</a:t>
            </a:r>
          </a:p>
        </p:txBody>
      </p:sp>
    </p:spTree>
    <p:extLst>
      <p:ext uri="{BB962C8B-B14F-4D97-AF65-F5344CB8AC3E}">
        <p14:creationId xmlns:p14="http://schemas.microsoft.com/office/powerpoint/2010/main" val="1275913064"/>
      </p:ext>
    </p:extLst>
  </p:cSld>
  <p:clrMapOvr>
    <a:masterClrMapping/>
  </p:clrMapOvr>
</p:sld>
</file>

<file path=ppt/theme/theme1.xml><?xml version="1.0" encoding="utf-8"?>
<a:theme xmlns:a="http://schemas.openxmlformats.org/drawingml/2006/main" name="Chủ đề Office">
  <a:themeElements>
    <a:clrScheme name="Lục">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1">
      <a:majorFont>
        <a:latin typeface="iCiel Gotham Medium"/>
        <a:ea typeface=""/>
        <a:cs typeface=""/>
      </a:majorFont>
      <a:minorFont>
        <a:latin typeface="Myriad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3862</Words>
  <Application>Microsoft Office PowerPoint</Application>
  <PresentationFormat>Widescreen</PresentationFormat>
  <Paragraphs>416</Paragraphs>
  <Slides>69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69</vt:i4>
      </vt:variant>
    </vt:vector>
  </HeadingPairs>
  <TitlesOfParts>
    <vt:vector size="78" baseType="lpstr">
      <vt:lpstr>Arial</vt:lpstr>
      <vt:lpstr>Calibri</vt:lpstr>
      <vt:lpstr>Calibri Light</vt:lpstr>
      <vt:lpstr>Cambria Math</vt:lpstr>
      <vt:lpstr>iCiel Gotham Medium</vt:lpstr>
      <vt:lpstr>iCiel Gotham Ultra</vt:lpstr>
      <vt:lpstr>Myriad Pro</vt:lpstr>
      <vt:lpstr>Myriad Pro Light SemiExt</vt:lpstr>
      <vt:lpstr>Chủ đề Office</vt:lpstr>
      <vt:lpstr>What does a project mean?</vt:lpstr>
      <vt:lpstr>What are the characteristics of a project?</vt:lpstr>
      <vt:lpstr>What is project management?</vt:lpstr>
      <vt:lpstr>PowerPoint Presentation</vt:lpstr>
      <vt:lpstr>Project planning</vt:lpstr>
      <vt:lpstr>Project return</vt:lpstr>
      <vt:lpstr>Types of Development Projects</vt:lpstr>
      <vt:lpstr>Work Breakdown Structure</vt:lpstr>
      <vt:lpstr>Responsibility Assignment Matrix</vt:lpstr>
      <vt:lpstr>Managing projects</vt:lpstr>
      <vt:lpstr>The Gantt Chart</vt:lpstr>
      <vt:lpstr>Earned Value Management (EVM)</vt:lpstr>
      <vt:lpstr>PowerPoint Presentation</vt:lpstr>
      <vt:lpstr>Project Management - CPM and PERT</vt:lpstr>
      <vt:lpstr>Project Management - CPM and PERT</vt:lpstr>
      <vt:lpstr>Project Management - CPM and PERT</vt:lpstr>
      <vt:lpstr>Critical Path Method (CPM)</vt:lpstr>
      <vt:lpstr>Critical Path Method (CPM)</vt:lpstr>
      <vt:lpstr>Rule for calculating duration of project</vt:lpstr>
      <vt:lpstr>Example: Build up project network</vt:lpstr>
      <vt:lpstr>PowerPoint Presentation</vt:lpstr>
      <vt:lpstr>PowerPoint Presentation</vt:lpstr>
      <vt:lpstr>Example: Build up project network</vt:lpstr>
      <vt:lpstr>Example: Build up project network</vt:lpstr>
      <vt:lpstr>Example: Build up project network</vt:lpstr>
      <vt:lpstr>PowerPoint Presentation</vt:lpstr>
      <vt:lpstr>PowerPoint Presentation</vt:lpstr>
      <vt:lpstr>Project crashing</vt:lpstr>
      <vt:lpstr>Example</vt:lpstr>
      <vt:lpstr>Define critical paths, duration and costs</vt:lpstr>
      <vt:lpstr>The total cost for various project durations are as follows:</vt:lpstr>
      <vt:lpstr>Program Evaluation and Review Technique (PERT)</vt:lpstr>
      <vt:lpstr>Probability of project completion</vt:lpstr>
      <vt:lpstr>Beta Probability Distribution with Three Time Estimates</vt:lpstr>
      <vt:lpstr>Probability of project completion</vt:lpstr>
      <vt:lpstr>Normal distribution of network duration</vt:lpstr>
      <vt:lpstr>Probability that the network will be completed in 16 weeks or less</vt:lpstr>
      <vt:lpstr>Example</vt:lpstr>
      <vt:lpstr>PowerPoint Presentation</vt:lpstr>
      <vt:lpstr>PowerPoint Presentation</vt:lpstr>
      <vt:lpstr>Problem set: Project network (PN)</vt:lpstr>
      <vt:lpstr>PowerPoint Presentation</vt:lpstr>
      <vt:lpstr>Cost-time trade-offs and project crashing</vt:lpstr>
      <vt:lpstr>Cost-time trade-offs and project crashing</vt:lpstr>
      <vt:lpstr>Example: Project crashing to meet a deadline at Milwaukee Paper</vt:lpstr>
      <vt:lpstr>PowerPoint Presentation</vt:lpstr>
      <vt:lpstr>PowerPoint Presentation</vt:lpstr>
      <vt:lpstr>Example: Project Crashing with Linear Programming</vt:lpstr>
      <vt:lpstr>Objective function</vt:lpstr>
      <vt:lpstr>Crash time constraint</vt:lpstr>
      <vt:lpstr>Project completion constraint </vt:lpstr>
      <vt:lpstr>Constraints describing the network </vt:lpstr>
      <vt:lpstr>Constraint for each activity</vt:lpstr>
      <vt:lpstr>Constraint for each activity</vt:lpstr>
      <vt:lpstr>PowerPoint Presentation</vt:lpstr>
      <vt:lpstr>PowerPoint Presentation</vt:lpstr>
      <vt:lpstr>Project scheduling</vt:lpstr>
      <vt:lpstr>Example</vt:lpstr>
      <vt:lpstr>PowerPoint Presentation</vt:lpstr>
      <vt:lpstr>PowerPoint Presentation</vt:lpstr>
      <vt:lpstr>PowerPoint Presentation</vt:lpstr>
      <vt:lpstr>Managing with limited resources</vt:lpstr>
      <vt:lpstr>Example</vt:lpstr>
      <vt:lpstr>The computations when activities are chosen based on the SPT rule</vt:lpstr>
      <vt:lpstr>Managing with limited resources</vt:lpstr>
      <vt:lpstr>Example</vt:lpstr>
      <vt:lpstr>Example</vt:lpstr>
      <vt:lpstr>A Critique of PERT and CPM: advantages</vt:lpstr>
      <vt:lpstr>A Critique of PERT and CPM: limitations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does a project mean?</dc:title>
  <dc:creator>Vien Van Nguyen</dc:creator>
  <cp:lastModifiedBy>Vien Van Nguyen</cp:lastModifiedBy>
  <cp:revision>1</cp:revision>
  <dcterms:created xsi:type="dcterms:W3CDTF">2023-12-29T02:54:32Z</dcterms:created>
  <dcterms:modified xsi:type="dcterms:W3CDTF">2023-12-29T02:54:59Z</dcterms:modified>
</cp:coreProperties>
</file>